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80"/>
  </p:notesMasterIdLst>
  <p:sldIdLst>
    <p:sldId id="256" r:id="rId2"/>
    <p:sldId id="358" r:id="rId3"/>
    <p:sldId id="322" r:id="rId4"/>
    <p:sldId id="260" r:id="rId5"/>
    <p:sldId id="355" r:id="rId6"/>
    <p:sldId id="261" r:id="rId7"/>
    <p:sldId id="264" r:id="rId8"/>
    <p:sldId id="265" r:id="rId9"/>
    <p:sldId id="323" r:id="rId10"/>
    <p:sldId id="268" r:id="rId11"/>
    <p:sldId id="267" r:id="rId12"/>
    <p:sldId id="270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24" r:id="rId22"/>
    <p:sldId id="271" r:id="rId23"/>
    <p:sldId id="284" r:id="rId24"/>
    <p:sldId id="285" r:id="rId25"/>
    <p:sldId id="283" r:id="rId26"/>
    <p:sldId id="282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5" r:id="rId35"/>
    <p:sldId id="296" r:id="rId36"/>
    <p:sldId id="297" r:id="rId37"/>
    <p:sldId id="298" r:id="rId38"/>
    <p:sldId id="299" r:id="rId39"/>
    <p:sldId id="300" r:id="rId40"/>
    <p:sldId id="293" r:id="rId41"/>
    <p:sldId id="302" r:id="rId42"/>
    <p:sldId id="303" r:id="rId43"/>
    <p:sldId id="305" r:id="rId44"/>
    <p:sldId id="304" r:id="rId45"/>
    <p:sldId id="263" r:id="rId46"/>
    <p:sldId id="266" r:id="rId47"/>
    <p:sldId id="314" r:id="rId48"/>
    <p:sldId id="326" r:id="rId49"/>
    <p:sldId id="357" r:id="rId50"/>
    <p:sldId id="356" r:id="rId51"/>
    <p:sldId id="327" r:id="rId52"/>
    <p:sldId id="343" r:id="rId53"/>
    <p:sldId id="352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4" r:id="rId64"/>
    <p:sldId id="353" r:id="rId65"/>
    <p:sldId id="354" r:id="rId66"/>
    <p:sldId id="346" r:id="rId67"/>
    <p:sldId id="332" r:id="rId68"/>
    <p:sldId id="347" r:id="rId69"/>
    <p:sldId id="348" r:id="rId70"/>
    <p:sldId id="349" r:id="rId71"/>
    <p:sldId id="351" r:id="rId72"/>
    <p:sldId id="325" r:id="rId73"/>
    <p:sldId id="316" r:id="rId74"/>
    <p:sldId id="319" r:id="rId75"/>
    <p:sldId id="318" r:id="rId76"/>
    <p:sldId id="320" r:id="rId77"/>
    <p:sldId id="321" r:id="rId78"/>
    <p:sldId id="31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in, Steven Robert Mr." initials="HSRM" lastIdx="2" clrIdx="0">
    <p:extLst>
      <p:ext uri="{19B8F6BF-5375-455C-9EA6-DF929625EA0E}">
        <p15:presenceInfo xmlns:p15="http://schemas.microsoft.com/office/powerpoint/2012/main" userId="S::heinsr@miamioh.edu::eb4f35c6-b5d1-4128-812c-e0acd38bf74c" providerId="AD"/>
      </p:ext>
    </p:extLst>
  </p:cmAuthor>
  <p:cmAuthor id="2" name="Hein, Steven Robert Mr." initials="HSRM [2]" lastIdx="1" clrIdx="1">
    <p:extLst>
      <p:ext uri="{19B8F6BF-5375-455C-9EA6-DF929625EA0E}">
        <p15:presenceInfo xmlns:p15="http://schemas.microsoft.com/office/powerpoint/2012/main" userId="Hein, Steven Robert Mr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548235"/>
    <a:srgbClr val="23517B"/>
    <a:srgbClr val="1F4E79"/>
    <a:srgbClr val="819BB3"/>
    <a:srgbClr val="203864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163" autoAdjust="0"/>
  </p:normalViewPr>
  <p:slideViewPr>
    <p:cSldViewPr snapToGrid="0">
      <p:cViewPr varScale="1">
        <p:scale>
          <a:sx n="82" d="100"/>
          <a:sy n="82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A6CAC-9D92-4405-87FF-19F318EF5CFF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4B7EB-038B-4900-B251-00950644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9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</a:t>
            </a:r>
            <a:r>
              <a:rPr lang="en-US" baseline="0" dirty="0"/>
              <a:t> happens at the population level. Populations are interbreeding groups of the same organisms.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4B7EB-038B-4900-B251-00950644F2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9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804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041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896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65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966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023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578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4B7EB-038B-4900-B251-00950644F28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1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</a:t>
            </a:r>
            <a:r>
              <a:rPr lang="en-US" baseline="0" dirty="0"/>
              <a:t> happens at the population level. Populations are interbreeding groups of the same organisms.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4B7EB-038B-4900-B251-00950644F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6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</a:t>
            </a:r>
            <a:r>
              <a:rPr lang="en-US" baseline="0" dirty="0"/>
              <a:t> happens at the population level. Populations are interbreeding groups of the same organisms.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4B7EB-038B-4900-B251-00950644F2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0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major goal in the study of evolution is to understand how species are related to each other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4B7EB-038B-4900-B251-00950644F2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4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4B7EB-038B-4900-B251-00950644F2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90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4B7EB-038B-4900-B251-00950644F2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Clarify that this is 100’s of thousands of times over, like we can only look at one trait (legs) but with genes, each position becomes a trait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4B7EB-038B-4900-B251-00950644F2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4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we’re finally to sequence alignment. This is the arrangement of two or more sequences (nucleotide or protein sequences) that will highlight their similarities and differences.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5ABB9-1D07-4C0C-8ECC-5BA39921FA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85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90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E264-954B-49DB-91AC-C002E774A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776F5-CEA1-426B-A7C9-F81FA4AA6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7D478-A577-4B18-B40C-1EBDAF85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8087B-6CFE-4DDB-8E43-B2FCD540D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2EA1D-FA56-4957-9520-DAB8DF9E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1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E116-F8FD-485F-ADB9-B2E731ED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3817D-5FA1-459D-B8BE-7601DC9F0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46D9C-057D-4C93-821C-93409474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6240-C3CC-444A-8F22-0F7EF419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F4EA2-9495-4788-BA4B-B475C8D8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98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3AD554-1C85-4E43-AB9F-209C6B4CD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B1991-01A7-44EA-840A-0F3EF8F76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6B0AF-0D4F-4FCD-99F1-CFBA48D1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E83F5-0EC5-4704-A4F4-4CE25B20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0A087-A122-40A8-88E2-8B5ED3AA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7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06F0-30CD-4F95-831F-4FED0DEC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3FA9-F0D6-4F88-8665-0C1DAB3C6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CF66-A835-4F73-9009-67268C35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FBA7D-53C0-43F3-9924-FA48665D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C5B2E-1101-41DE-8D24-DD193361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2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2469-12F1-4430-ACDB-49D88E4FA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CEC42-97A4-4C45-9C67-0CC020492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59249-4966-4E81-BDEC-E8DDD35AB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2240A-FE56-4F31-A8DE-EE2D5622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60D7-8825-4661-B24E-E3F31048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8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92CC-A911-4112-B013-36556F8C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3FA18-6FDB-4076-A755-2B0E1D49E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444EB-A93A-4CE9-95BB-E8EFC0464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C32FD-6BAD-4C5A-BF08-64637C6D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887C7-BD91-4B32-817E-96FFCF0A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C7E3B-2BC0-4752-9105-D0ED52A5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2580-CDE0-4740-ACA2-5D0CD9E9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6457D-B42A-4ED8-A2A1-42A69098D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59474-B5EA-4693-88EC-D2A1B2ECA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8F7D3-8628-4584-AEF5-26402700E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51E22-DC89-4C68-B3EE-F4F181A9F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B69CA-2B87-4E0A-8FF0-40149AA3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083D6-2736-4C7D-BEBD-D1809A82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A38D8-7BEC-4888-BA3A-F50CE2B7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7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D337-7A76-4190-BD25-4E51AFC6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94269-AD8D-4B73-96F9-8EE2B4BB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C75AB-85D8-4206-B142-1C617D8FC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8D8B7-9B81-4BFB-B7E9-133D1C6A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AB447-5505-4516-84FC-4AF35004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2DAB81-C6E7-48F2-A484-790F95BF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540D5-1DE8-4595-9BAF-5DA949A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0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68-2942-4F47-8A5A-ADF603D4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5D068-5B03-49B8-A19A-A75243E05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FC11A-A9D2-48C8-A9E4-9926E11C0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0384F-2425-4A45-BFD7-8A52E39F0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93B5D-4CAD-4987-B447-5B5F3B97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BBA89-0B30-4631-8800-45652A90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D2E9-3B71-4DA6-8D6E-D936E94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3C24B5-A889-43E1-94B5-CBE2E2D98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06441-8943-4845-AAE5-FF9439A8F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6D780-165B-424C-9313-ACBA1BF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D5B58-762F-438C-B1A9-AC974B4B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7BC1C-14AF-40CF-AA59-84D0234D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6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5741AF-9A6F-4C9F-A4F9-630E29CC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D7C36-A3AF-4156-AD0E-E0ECBFD52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48CF-2BBF-416C-BDFC-5EB51B7C4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39B26-3AB5-4225-9204-EB1FDA482D06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3C0D6-1C55-4BAC-8FEB-3FCCD757D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1A5F9-E977-4B1A-892B-935951127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4614C-56CA-424A-99C5-75B7E24E5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58.jp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jpg"/><Relationship Id="rId10" Type="http://schemas.openxmlformats.org/officeDocument/2006/relationships/image" Target="../media/image5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Genes and Evolution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9916" y="5065078"/>
            <a:ext cx="4392168" cy="1655762"/>
          </a:xfrm>
        </p:spPr>
        <p:txBody>
          <a:bodyPr>
            <a:normAutofit/>
          </a:bodyPr>
          <a:lstStyle/>
          <a:p>
            <a:r>
              <a:rPr lang="en-US" dirty="0"/>
              <a:t>Steve Hein &amp; McKenna Burns</a:t>
            </a:r>
            <a:endParaRPr lang="en-US" sz="2800" b="1" dirty="0"/>
          </a:p>
          <a:p>
            <a:r>
              <a:rPr lang="en-US" sz="2800" b="1" dirty="0"/>
              <a:t>Miami University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01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52" y="5210525"/>
            <a:ext cx="2422843" cy="1364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304" y="5144180"/>
            <a:ext cx="1993392" cy="150385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8942832" y="3090672"/>
            <a:ext cx="685800" cy="1138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05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evolutionary biologist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403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Drug development</a:t>
            </a:r>
          </a:p>
          <a:p>
            <a:pPr lvl="1"/>
            <a:r>
              <a:rPr lang="en-US" dirty="0"/>
              <a:t>Mutation target drugs, drug resistance, epidemiology and pandemic response</a:t>
            </a:r>
          </a:p>
          <a:p>
            <a:r>
              <a:rPr lang="en-US" dirty="0"/>
              <a:t>Species health and conservation</a:t>
            </a:r>
          </a:p>
          <a:p>
            <a:pPr lvl="1"/>
            <a:r>
              <a:rPr lang="en-US" dirty="0"/>
              <a:t>Genetic information can give is very informative towards saving endangered species</a:t>
            </a:r>
          </a:p>
          <a:p>
            <a:r>
              <a:rPr lang="en-US" dirty="0"/>
              <a:t>Effects a of environmental and climatic change on populations</a:t>
            </a:r>
          </a:p>
          <a:p>
            <a:pPr lvl="1"/>
            <a:r>
              <a:rPr lang="en-US" dirty="0"/>
              <a:t>Changing environments bring populations in and out of contact with each other</a:t>
            </a:r>
          </a:p>
          <a:p>
            <a:r>
              <a:rPr lang="en-US" dirty="0"/>
              <a:t>Evolutionary history and relatedness of organisms</a:t>
            </a:r>
          </a:p>
          <a:p>
            <a:pPr lvl="1"/>
            <a:r>
              <a:rPr lang="en-US" dirty="0" err="1"/>
              <a:t>Phylogenetics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1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Phylogenetics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54486" cy="4351338"/>
          </a:xfrm>
        </p:spPr>
        <p:txBody>
          <a:bodyPr/>
          <a:lstStyle/>
          <a:p>
            <a:r>
              <a:rPr lang="en-US" dirty="0"/>
              <a:t>The study of evolutionary relations between groups of organisms</a:t>
            </a:r>
          </a:p>
          <a:p>
            <a:endParaRPr lang="en-US" dirty="0"/>
          </a:p>
          <a:p>
            <a:r>
              <a:rPr lang="en-US" dirty="0"/>
              <a:t>How are species (or other groups)</a:t>
            </a:r>
            <a:br>
              <a:rPr lang="en-US" dirty="0"/>
            </a:br>
            <a:r>
              <a:rPr lang="en-US" dirty="0"/>
              <a:t>related to each other?</a:t>
            </a:r>
          </a:p>
          <a:p>
            <a:endParaRPr lang="en-US" dirty="0"/>
          </a:p>
          <a:p>
            <a:r>
              <a:rPr lang="en-US" dirty="0"/>
              <a:t>Uses shared characteristics to help reconstruct the evolution history of organisms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22" y="1154430"/>
            <a:ext cx="5626556" cy="4457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6410" y="5679102"/>
            <a:ext cx="39547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http://tolweb.org/tree/learn/concepts/whatisphylogeny.html</a:t>
            </a:r>
          </a:p>
        </p:txBody>
      </p:sp>
    </p:spTree>
    <p:extLst>
      <p:ext uri="{BB962C8B-B14F-4D97-AF65-F5344CB8AC3E}">
        <p14:creationId xmlns:p14="http://schemas.microsoft.com/office/powerpoint/2010/main" val="378196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Phylogenetic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1335"/>
            <a:ext cx="56769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phylogenetic tree is a diagram that is used to depict the evolutionary history or relations ships of organisms</a:t>
            </a:r>
          </a:p>
          <a:p>
            <a:endParaRPr lang="en-US" sz="2400" dirty="0"/>
          </a:p>
          <a:p>
            <a:r>
              <a:rPr lang="en-US" sz="2400" dirty="0"/>
              <a:t>Phylogenetic trees are hypotheses</a:t>
            </a:r>
          </a:p>
          <a:p>
            <a:pPr lvl="1"/>
            <a:r>
              <a:rPr lang="en-US" sz="2000" dirty="0"/>
              <a:t>This does not mean that they wild guesses, rather that they are an explanation that can then be tested later given further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0" y="4366260"/>
            <a:ext cx="3239580" cy="21421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55530" y="6501764"/>
            <a:ext cx="22364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https://socratic.org/questions/what-do-phylogenetic-trees-show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210" y="2709863"/>
            <a:ext cx="1625203" cy="3467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33210" y="6231433"/>
            <a:ext cx="22326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https://www.reed.edu/biology/courses/BIO342/2012_syllabus/2012_WEBSITES/AF_rat_laughter_website/phylogeny.html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604" y="602823"/>
            <a:ext cx="2898478" cy="268901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65870" y="3286497"/>
            <a:ext cx="31519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 err="1"/>
              <a:t>Espeland</a:t>
            </a:r>
            <a:r>
              <a:rPr lang="en-US" sz="500" dirty="0"/>
              <a:t>, M., </a:t>
            </a:r>
            <a:r>
              <a:rPr lang="en-US" sz="500" dirty="0" err="1"/>
              <a:t>Breinholt</a:t>
            </a:r>
            <a:r>
              <a:rPr lang="en-US" sz="500" dirty="0"/>
              <a:t>, J., Willmott, K. R., Warren, A. D., Vila, R., Toussaint, E. F., ... &amp; </a:t>
            </a:r>
            <a:r>
              <a:rPr lang="en-US" sz="500" dirty="0" err="1"/>
              <a:t>Jarzyna</a:t>
            </a:r>
            <a:r>
              <a:rPr lang="en-US" sz="500" dirty="0"/>
              <a:t>, M. A. (2018). A comprehensive and dated </a:t>
            </a:r>
            <a:r>
              <a:rPr lang="en-US" sz="500" dirty="0" err="1"/>
              <a:t>phylogenomic</a:t>
            </a:r>
            <a:r>
              <a:rPr lang="en-US" sz="500" dirty="0"/>
              <a:t> analysis of butterflies. Current Biology, 28(5), 770-778.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310" y="5049952"/>
            <a:ext cx="3839940" cy="13199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51610" y="6418985"/>
            <a:ext cx="27393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http://www.bioinf.man.ac.uk/resources/phase/manual/node59.html</a:t>
            </a:r>
          </a:p>
        </p:txBody>
      </p:sp>
    </p:spTree>
    <p:extLst>
      <p:ext uri="{BB962C8B-B14F-4D97-AF65-F5344CB8AC3E}">
        <p14:creationId xmlns:p14="http://schemas.microsoft.com/office/powerpoint/2010/main" val="199295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838200" y="466055"/>
            <a:ext cx="10515600" cy="1325563"/>
          </a:xfrm>
        </p:spPr>
        <p:txBody>
          <a:bodyPr/>
          <a:lstStyle/>
          <a:p>
            <a:r>
              <a:rPr lang="en-US" dirty="0"/>
              <a:t>Reading Phylogenetic Tree: Key Terms</a:t>
            </a:r>
          </a:p>
        </p:txBody>
      </p:sp>
      <p:sp>
        <p:nvSpPr>
          <p:cNvPr id="21" name="Rectangle 20"/>
          <p:cNvSpPr/>
          <p:nvPr/>
        </p:nvSpPr>
        <p:spPr>
          <a:xfrm rot="5400000">
            <a:off x="3795465" y="166055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 flipV="1">
            <a:off x="3314252" y="2164443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3795465" y="217646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3326273" y="190717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 flipV="1">
            <a:off x="2545057" y="2711064"/>
            <a:ext cx="1138598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3795465" y="277647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 flipV="1">
            <a:off x="3314252" y="3280364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3795465" y="329238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3326273" y="302309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 flipH="1">
            <a:off x="2350598" y="1927726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 flipV="1">
            <a:off x="809138" y="3503203"/>
            <a:ext cx="169183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5400000">
            <a:off x="1389357" y="327703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 rot="5400000" flipH="1">
            <a:off x="2379471" y="3608220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 flipH="1">
            <a:off x="3582342" y="3660585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5400000" flipV="1">
            <a:off x="2888370" y="4350929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5400000">
            <a:off x="3582342" y="4150192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5400000" flipH="1">
            <a:off x="2592228" y="3886854"/>
            <a:ext cx="45719" cy="29041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287030" y="4440066"/>
            <a:ext cx="1797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5400000">
            <a:off x="937011" y="4243809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1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5400000">
            <a:off x="3795465" y="166055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 flipV="1">
            <a:off x="3314252" y="2164443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3795465" y="217646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3326273" y="190717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 flipV="1">
            <a:off x="2545057" y="2711064"/>
            <a:ext cx="1138598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3795465" y="277647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 flipV="1">
            <a:off x="3314252" y="3280364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3795465" y="329238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3326273" y="302309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 flipH="1">
            <a:off x="2350598" y="1927726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 flipV="1">
            <a:off x="809138" y="3503203"/>
            <a:ext cx="169183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5400000">
            <a:off x="1389357" y="327703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Phylogenetic Tree: Key Terms</a:t>
            </a:r>
          </a:p>
        </p:txBody>
      </p:sp>
      <p:sp>
        <p:nvSpPr>
          <p:cNvPr id="50" name="Rectangle 49"/>
          <p:cNvSpPr/>
          <p:nvPr/>
        </p:nvSpPr>
        <p:spPr>
          <a:xfrm rot="5400000" flipH="1">
            <a:off x="2379471" y="3608220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 flipH="1">
            <a:off x="3582342" y="3660585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5400000" flipV="1">
            <a:off x="2888370" y="4350929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5400000">
            <a:off x="3582342" y="4150192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5400000" flipH="1">
            <a:off x="2592228" y="3886854"/>
            <a:ext cx="45719" cy="29041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287030" y="4440066"/>
            <a:ext cx="1797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5400000">
            <a:off x="937011" y="4243809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038301" y="1723349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69636" y="2256220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67174" y="2849176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67174" y="3356785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67174" y="3953281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67174" y="4438252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67174" y="5169663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91300" y="160020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Taxon/taxa (singular/plural): </a:t>
            </a:r>
            <a:r>
              <a:rPr lang="en-US" sz="1400" dirty="0"/>
              <a:t>The species/individuals in your phylogeny </a:t>
            </a:r>
          </a:p>
        </p:txBody>
      </p:sp>
    </p:spTree>
    <p:extLst>
      <p:ext uri="{BB962C8B-B14F-4D97-AF65-F5344CB8AC3E}">
        <p14:creationId xmlns:p14="http://schemas.microsoft.com/office/powerpoint/2010/main" val="640710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5400000">
            <a:off x="3795465" y="166055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 flipV="1">
            <a:off x="3314252" y="2164443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3795465" y="217646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3326273" y="190717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 flipV="1">
            <a:off x="2545057" y="2711064"/>
            <a:ext cx="1138598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3795465" y="277647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 flipV="1">
            <a:off x="3314252" y="3280364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3795465" y="329238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3326273" y="302309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 flipH="1">
            <a:off x="2350598" y="1927726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 flipV="1">
            <a:off x="809138" y="3503203"/>
            <a:ext cx="169183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5400000">
            <a:off x="1389357" y="327703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Phylogenetic Tree: Key Terms</a:t>
            </a:r>
          </a:p>
        </p:txBody>
      </p:sp>
      <p:sp>
        <p:nvSpPr>
          <p:cNvPr id="50" name="Rectangle 49"/>
          <p:cNvSpPr/>
          <p:nvPr/>
        </p:nvSpPr>
        <p:spPr>
          <a:xfrm rot="5400000" flipH="1">
            <a:off x="2379471" y="3608220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 flipH="1">
            <a:off x="3582342" y="3660585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5400000" flipV="1">
            <a:off x="2888370" y="4350929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5400000">
            <a:off x="3582342" y="4150192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5400000" flipH="1">
            <a:off x="2592228" y="3886854"/>
            <a:ext cx="45719" cy="29041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287030" y="4440066"/>
            <a:ext cx="1797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5400000">
            <a:off x="937011" y="4243809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038301" y="1723349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69636" y="2256220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67174" y="2849176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67174" y="3356785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67174" y="3953281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67174" y="4438252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67174" y="5169663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91300" y="1600200"/>
            <a:ext cx="457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Taxon/taxa (singular/plural): </a:t>
            </a:r>
            <a:r>
              <a:rPr lang="en-US" sz="1400" dirty="0"/>
              <a:t>The species/individuals in your phylogeny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Leave/tips: </a:t>
            </a:r>
            <a:r>
              <a:rPr lang="en-US" sz="1400" dirty="0"/>
              <a:t>the ends of the trees, typically your taxa.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Branches:</a:t>
            </a:r>
            <a:r>
              <a:rPr lang="en-US" sz="1400" dirty="0"/>
              <a:t> trace the lineage of a taxa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5271483" y="1979221"/>
            <a:ext cx="140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Leaves/tips</a:t>
            </a:r>
          </a:p>
        </p:txBody>
      </p:sp>
      <p:cxnSp>
        <p:nvCxnSpPr>
          <p:cNvPr id="4" name="Straight Arrow Connector 3"/>
          <p:cNvCxnSpPr>
            <a:stCxn id="2" idx="1"/>
          </p:cNvCxnSpPr>
          <p:nvPr/>
        </p:nvCxnSpPr>
        <p:spPr>
          <a:xfrm flipH="1" flipV="1">
            <a:off x="4800600" y="1932263"/>
            <a:ext cx="470883" cy="185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800600" y="2238112"/>
            <a:ext cx="502218" cy="239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798139" y="2263496"/>
            <a:ext cx="668365" cy="739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5" idx="0"/>
          </p:cNvCxnSpPr>
          <p:nvPr/>
        </p:nvCxnSpPr>
        <p:spPr>
          <a:xfrm flipH="1" flipV="1">
            <a:off x="2356665" y="4398794"/>
            <a:ext cx="1" cy="378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50461" y="4776806"/>
            <a:ext cx="812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Branches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638285" y="4946932"/>
            <a:ext cx="373756" cy="268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2615087" y="4676306"/>
            <a:ext cx="835607" cy="18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0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5400000">
            <a:off x="3795465" y="166055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 flipV="1">
            <a:off x="3314252" y="2164443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3795465" y="217646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3326273" y="190717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 flipV="1">
            <a:off x="2545057" y="2711064"/>
            <a:ext cx="1138598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3795465" y="277647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 flipV="1">
            <a:off x="3314252" y="3280364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3795465" y="329238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3326273" y="302309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 flipH="1">
            <a:off x="2350598" y="1927726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 flipV="1">
            <a:off x="809138" y="3503203"/>
            <a:ext cx="169183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5400000">
            <a:off x="1389357" y="327703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Phylogenetic Tree: Key Terms</a:t>
            </a:r>
          </a:p>
        </p:txBody>
      </p:sp>
      <p:sp>
        <p:nvSpPr>
          <p:cNvPr id="50" name="Rectangle 49"/>
          <p:cNvSpPr/>
          <p:nvPr/>
        </p:nvSpPr>
        <p:spPr>
          <a:xfrm rot="5400000" flipH="1">
            <a:off x="2379471" y="3608220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 flipH="1">
            <a:off x="3582342" y="3660585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5400000" flipV="1">
            <a:off x="2888370" y="4350929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5400000">
            <a:off x="3582342" y="4150192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5400000" flipH="1">
            <a:off x="2592228" y="3886854"/>
            <a:ext cx="45719" cy="29041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287030" y="4440066"/>
            <a:ext cx="1797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5400000">
            <a:off x="937011" y="4243809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038301" y="1723349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69636" y="2256220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67174" y="2849176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67174" y="3356785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67174" y="3953281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67174" y="4438252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67174" y="5169663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91300" y="1600200"/>
            <a:ext cx="4572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Taxon/taxa (singular/plural): </a:t>
            </a:r>
            <a:r>
              <a:rPr lang="en-US" sz="1400" dirty="0"/>
              <a:t>The species/individuals in your phylogeny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Leave/tips: </a:t>
            </a:r>
            <a:r>
              <a:rPr lang="en-US" sz="1400" dirty="0"/>
              <a:t>the ends of the trees. Typically your taxa.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Branches:</a:t>
            </a:r>
            <a:r>
              <a:rPr lang="en-US" sz="1400" dirty="0"/>
              <a:t> trace the lineage of a taxa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Nodes:</a:t>
            </a:r>
            <a:r>
              <a:rPr lang="en-US" sz="1400" dirty="0"/>
              <a:t> represent the split of two taxa from a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5271483" y="1979221"/>
            <a:ext cx="140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Leaves/tips</a:t>
            </a:r>
          </a:p>
        </p:txBody>
      </p:sp>
      <p:cxnSp>
        <p:nvCxnSpPr>
          <p:cNvPr id="4" name="Straight Arrow Connector 3"/>
          <p:cNvCxnSpPr>
            <a:stCxn id="2" idx="1"/>
          </p:cNvCxnSpPr>
          <p:nvPr/>
        </p:nvCxnSpPr>
        <p:spPr>
          <a:xfrm flipH="1" flipV="1">
            <a:off x="4800600" y="1932263"/>
            <a:ext cx="470883" cy="185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800600" y="2238112"/>
            <a:ext cx="502218" cy="239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798139" y="2263496"/>
            <a:ext cx="668365" cy="739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2890368" y="2477961"/>
            <a:ext cx="419100" cy="3712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59560" y="3078163"/>
            <a:ext cx="419100" cy="3712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29850" y="4170827"/>
            <a:ext cx="419100" cy="3712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42624" y="3333131"/>
            <a:ext cx="419100" cy="3712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0275" y="3449378"/>
            <a:ext cx="89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Nodes</a:t>
            </a:r>
            <a:r>
              <a:rPr lang="en-US" dirty="0"/>
              <a:t> 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2659601" y="2931632"/>
            <a:ext cx="315337" cy="425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938172" y="3418643"/>
            <a:ext cx="371296" cy="155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817269" y="3844119"/>
            <a:ext cx="151289" cy="235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" idx="1"/>
          </p:cNvCxnSpPr>
          <p:nvPr/>
        </p:nvCxnSpPr>
        <p:spPr>
          <a:xfrm flipH="1">
            <a:off x="1962052" y="3634044"/>
            <a:ext cx="238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79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5400000">
            <a:off x="3795465" y="166055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 flipV="1">
            <a:off x="3314252" y="2164443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3795465" y="217646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3326273" y="190717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 flipV="1">
            <a:off x="2545057" y="2711064"/>
            <a:ext cx="1138598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3795465" y="277647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 flipV="1">
            <a:off x="3314252" y="3280364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3795465" y="329238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3326273" y="302309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 flipH="1">
            <a:off x="2350598" y="1927726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 flipV="1">
            <a:off x="809138" y="3503203"/>
            <a:ext cx="169183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5400000">
            <a:off x="1389357" y="327703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Phylogenetic Tree: Key Terms</a:t>
            </a:r>
          </a:p>
        </p:txBody>
      </p:sp>
      <p:sp>
        <p:nvSpPr>
          <p:cNvPr id="50" name="Rectangle 49"/>
          <p:cNvSpPr/>
          <p:nvPr/>
        </p:nvSpPr>
        <p:spPr>
          <a:xfrm rot="5400000" flipH="1">
            <a:off x="2379471" y="3608220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 flipH="1">
            <a:off x="3582342" y="3660585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5400000" flipV="1">
            <a:off x="2888370" y="4350929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5400000">
            <a:off x="3582342" y="4150192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5400000" flipH="1">
            <a:off x="2592228" y="3886854"/>
            <a:ext cx="45719" cy="29041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287030" y="4440066"/>
            <a:ext cx="1797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5400000">
            <a:off x="937011" y="4243809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038301" y="1723349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69636" y="2256220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67174" y="2849176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67174" y="3356785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67174" y="3953281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67174" y="4438252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67174" y="5169663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91300" y="1600200"/>
            <a:ext cx="4572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Taxon/taxa (singular/plural): </a:t>
            </a:r>
            <a:r>
              <a:rPr lang="en-US" sz="1400" dirty="0"/>
              <a:t>The species/individuals in your phylogeny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Leave/tips: </a:t>
            </a:r>
            <a:r>
              <a:rPr lang="en-US" sz="1400" dirty="0"/>
              <a:t>the ends of the trees. Typically your taxa.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Branches:</a:t>
            </a:r>
            <a:r>
              <a:rPr lang="en-US" sz="1400" dirty="0"/>
              <a:t> trace the lineage of a taxa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Nodes:</a:t>
            </a:r>
            <a:r>
              <a:rPr lang="en-US" sz="1400" dirty="0"/>
              <a:t> represent the split of two taxa from a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Clade:</a:t>
            </a:r>
            <a:r>
              <a:rPr lang="en-US" sz="1400" dirty="0"/>
              <a:t> a grouping of taxa that includes all current taxa </a:t>
            </a:r>
            <a:r>
              <a:rPr lang="en-US" sz="1400" u="sng" dirty="0"/>
              <a:t>and the common ancestor of all descendants in that clade.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True clades are </a:t>
            </a:r>
            <a:r>
              <a:rPr lang="en-US" sz="1400" b="1" dirty="0"/>
              <a:t>monophyletic</a:t>
            </a:r>
            <a:r>
              <a:rPr lang="en-US" sz="1400" dirty="0"/>
              <a:t>, which means they include a common ancestor and it descendants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u="sng" dirty="0"/>
          </a:p>
        </p:txBody>
      </p:sp>
      <p:sp>
        <p:nvSpPr>
          <p:cNvPr id="6" name="Rectangle 5"/>
          <p:cNvSpPr/>
          <p:nvPr/>
        </p:nvSpPr>
        <p:spPr>
          <a:xfrm>
            <a:off x="3457575" y="1788777"/>
            <a:ext cx="1400175" cy="792618"/>
          </a:xfrm>
          <a:prstGeom prst="rect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463848" y="2884950"/>
            <a:ext cx="1400175" cy="792618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99395" y="1524000"/>
            <a:ext cx="2416012" cy="2354743"/>
          </a:xfrm>
          <a:prstGeom prst="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896002" y="2090832"/>
            <a:ext cx="498234" cy="303554"/>
          </a:xfrm>
          <a:prstGeom prst="straightConnector1">
            <a:avLst/>
          </a:prstGeom>
          <a:ln w="41275" cmpd="sng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4866480" y="2968568"/>
            <a:ext cx="498234" cy="303554"/>
          </a:xfrm>
          <a:prstGeom prst="straightConnector1">
            <a:avLst/>
          </a:prstGeom>
          <a:ln w="41275" cmpd="sng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5012289" y="3892354"/>
            <a:ext cx="498234" cy="303554"/>
          </a:xfrm>
          <a:prstGeom prst="straightConnector1">
            <a:avLst/>
          </a:prstGeom>
          <a:ln w="41275" cmpd="sng">
            <a:solidFill>
              <a:srgbClr val="FFE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53082" y="4088290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699"/>
                </a:solidFill>
              </a:rPr>
              <a:t>Clade 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57212" y="3126101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48235"/>
                </a:solidFill>
              </a:rPr>
              <a:t>Clade 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85016" y="2252052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3864"/>
                </a:solidFill>
              </a:rPr>
              <a:t>Clade 1</a:t>
            </a:r>
          </a:p>
        </p:txBody>
      </p:sp>
    </p:spTree>
    <p:extLst>
      <p:ext uri="{BB962C8B-B14F-4D97-AF65-F5344CB8AC3E}">
        <p14:creationId xmlns:p14="http://schemas.microsoft.com/office/powerpoint/2010/main" val="196488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5400000">
            <a:off x="3795465" y="166055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 flipV="1">
            <a:off x="3314252" y="2164443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3795465" y="217646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3326273" y="190717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 flipV="1">
            <a:off x="2545057" y="2711064"/>
            <a:ext cx="1138598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3795465" y="277647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 flipV="1">
            <a:off x="3314252" y="3280364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3795465" y="329238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3326273" y="302309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 flipH="1">
            <a:off x="2350598" y="1927726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 flipV="1">
            <a:off x="809138" y="3503203"/>
            <a:ext cx="169183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5400000">
            <a:off x="1389357" y="327703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Phylogenetic Tree: Key Terms</a:t>
            </a:r>
          </a:p>
        </p:txBody>
      </p:sp>
      <p:sp>
        <p:nvSpPr>
          <p:cNvPr id="50" name="Rectangle 49"/>
          <p:cNvSpPr/>
          <p:nvPr/>
        </p:nvSpPr>
        <p:spPr>
          <a:xfrm rot="5400000" flipH="1">
            <a:off x="2379471" y="3608220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 flipH="1">
            <a:off x="3582342" y="3660585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5400000" flipV="1">
            <a:off x="2888370" y="4350929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5400000">
            <a:off x="3582342" y="4150192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5400000" flipH="1">
            <a:off x="2592228" y="3886854"/>
            <a:ext cx="45719" cy="29041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287030" y="4440066"/>
            <a:ext cx="1797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5400000">
            <a:off x="937011" y="4243809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038301" y="1723349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69636" y="2256220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67174" y="2849176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67174" y="3356785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67174" y="3953281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67174" y="4438252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67174" y="5169663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91300" y="1600200"/>
            <a:ext cx="457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Taxon/taxa (singular/plural): </a:t>
            </a:r>
            <a:r>
              <a:rPr lang="en-US" sz="1400" dirty="0"/>
              <a:t>The species/individuals in your phylogeny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Leave/tips: </a:t>
            </a:r>
            <a:r>
              <a:rPr lang="en-US" sz="1400" dirty="0"/>
              <a:t>the ends of the trees. Typically your taxa.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Branches:</a:t>
            </a:r>
            <a:r>
              <a:rPr lang="en-US" sz="1400" dirty="0"/>
              <a:t> trace the lineage of a taxa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Nodes:</a:t>
            </a:r>
            <a:r>
              <a:rPr lang="en-US" sz="1400" dirty="0"/>
              <a:t> represent the split of two taxa from a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Clade:</a:t>
            </a:r>
            <a:r>
              <a:rPr lang="en-US" sz="1400" dirty="0"/>
              <a:t> a grouping of taxa that includes all current taxa </a:t>
            </a:r>
            <a:r>
              <a:rPr lang="en-US" sz="1400" u="sng" dirty="0"/>
              <a:t>and the common ancestor of all descendants in that clade.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True clades are </a:t>
            </a:r>
            <a:r>
              <a:rPr lang="en-US" sz="1400" b="1" dirty="0"/>
              <a:t>monophyletic</a:t>
            </a:r>
            <a:r>
              <a:rPr lang="en-US" sz="1400" dirty="0"/>
              <a:t>, which means they include a common ancestor and it descendants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Sister Taxa</a:t>
            </a:r>
            <a:r>
              <a:rPr lang="en-US" sz="1400" dirty="0"/>
              <a:t>: two descendants that split from a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u="sng" dirty="0"/>
          </a:p>
        </p:txBody>
      </p:sp>
      <p:sp>
        <p:nvSpPr>
          <p:cNvPr id="3" name="Right Brace 2"/>
          <p:cNvSpPr/>
          <p:nvPr/>
        </p:nvSpPr>
        <p:spPr>
          <a:xfrm>
            <a:off x="4857750" y="1864429"/>
            <a:ext cx="171748" cy="628900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5400000">
            <a:off x="4782509" y="2041210"/>
            <a:ext cx="96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Sister taxa</a:t>
            </a:r>
          </a:p>
        </p:txBody>
      </p:sp>
      <p:sp>
        <p:nvSpPr>
          <p:cNvPr id="75" name="Oval 74"/>
          <p:cNvSpPr/>
          <p:nvPr/>
        </p:nvSpPr>
        <p:spPr>
          <a:xfrm>
            <a:off x="3430529" y="2025932"/>
            <a:ext cx="252860" cy="2807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70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5400000">
            <a:off x="3795465" y="166055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 flipV="1">
            <a:off x="3314252" y="2164443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3795465" y="217646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3326273" y="190717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 flipV="1">
            <a:off x="2545057" y="2711064"/>
            <a:ext cx="1138598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3795465" y="277647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 flipV="1">
            <a:off x="3314252" y="3280364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3795465" y="329238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3326273" y="302309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 flipH="1">
            <a:off x="2350598" y="1927726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 flipV="1">
            <a:off x="809138" y="3503203"/>
            <a:ext cx="169183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5400000">
            <a:off x="1389357" y="327703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Phylogenetic Tree: Key Terms</a:t>
            </a:r>
          </a:p>
        </p:txBody>
      </p:sp>
      <p:sp>
        <p:nvSpPr>
          <p:cNvPr id="50" name="Rectangle 49"/>
          <p:cNvSpPr/>
          <p:nvPr/>
        </p:nvSpPr>
        <p:spPr>
          <a:xfrm rot="5400000" flipH="1">
            <a:off x="2379471" y="3608220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 flipH="1">
            <a:off x="3582342" y="3660585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5400000" flipV="1">
            <a:off x="2888370" y="4350929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5400000">
            <a:off x="3582342" y="4150192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5400000" flipH="1">
            <a:off x="2592228" y="3886854"/>
            <a:ext cx="45719" cy="29041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287030" y="4440066"/>
            <a:ext cx="1797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5400000">
            <a:off x="937011" y="4243809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038301" y="1723349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69636" y="2256220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67174" y="2849176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67174" y="3356785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67174" y="3953281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67174" y="4438252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67174" y="5169663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91300" y="1600200"/>
            <a:ext cx="457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Taxon/taxa (singular/plural): </a:t>
            </a:r>
            <a:r>
              <a:rPr lang="en-US" sz="1400" dirty="0"/>
              <a:t>The species/individuals in your phylogeny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Leave/tips: </a:t>
            </a:r>
            <a:r>
              <a:rPr lang="en-US" sz="1400" dirty="0"/>
              <a:t>the ends of the trees. Typically your taxa.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Branches:</a:t>
            </a:r>
            <a:r>
              <a:rPr lang="en-US" sz="1400" dirty="0"/>
              <a:t> trace the lineage of a taxa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Nodes:</a:t>
            </a:r>
            <a:r>
              <a:rPr lang="en-US" sz="1400" dirty="0"/>
              <a:t> represent the split of two taxa from a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Clade:</a:t>
            </a:r>
            <a:r>
              <a:rPr lang="en-US" sz="1400" dirty="0"/>
              <a:t> a grouping of taxa that includes all current taxa </a:t>
            </a:r>
            <a:r>
              <a:rPr lang="en-US" sz="1400" u="sng" dirty="0"/>
              <a:t>and the common ancestor of all descendants in that clade.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True clades are </a:t>
            </a:r>
            <a:r>
              <a:rPr lang="en-US" sz="1400" b="1" dirty="0"/>
              <a:t>monophyletic</a:t>
            </a:r>
            <a:r>
              <a:rPr lang="en-US" sz="1400" dirty="0"/>
              <a:t>, which means they include a common ancestor and it descendants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Sister Taxa</a:t>
            </a:r>
            <a:r>
              <a:rPr lang="en-US" sz="1400" dirty="0"/>
              <a:t>: two descendants that split from a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u="sng" dirty="0"/>
          </a:p>
        </p:txBody>
      </p:sp>
      <p:sp>
        <p:nvSpPr>
          <p:cNvPr id="3" name="Right Brace 2"/>
          <p:cNvSpPr/>
          <p:nvPr/>
        </p:nvSpPr>
        <p:spPr>
          <a:xfrm>
            <a:off x="4857750" y="1864429"/>
            <a:ext cx="171748" cy="628900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5400000">
            <a:off x="4782509" y="2041210"/>
            <a:ext cx="96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Sister taxa</a:t>
            </a:r>
          </a:p>
        </p:txBody>
      </p:sp>
      <p:sp>
        <p:nvSpPr>
          <p:cNvPr id="73" name="Right Brace 72"/>
          <p:cNvSpPr/>
          <p:nvPr/>
        </p:nvSpPr>
        <p:spPr>
          <a:xfrm>
            <a:off x="5326941" y="1754448"/>
            <a:ext cx="302036" cy="1981003"/>
          </a:xfrm>
          <a:prstGeom prst="rightBrac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 rot="5400000">
            <a:off x="5351419" y="2695288"/>
            <a:ext cx="1084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3517B"/>
                </a:solidFill>
              </a:rPr>
              <a:t>Sister taxa</a:t>
            </a:r>
          </a:p>
        </p:txBody>
      </p:sp>
      <p:sp>
        <p:nvSpPr>
          <p:cNvPr id="75" name="Oval 74"/>
          <p:cNvSpPr/>
          <p:nvPr/>
        </p:nvSpPr>
        <p:spPr>
          <a:xfrm>
            <a:off x="3430529" y="2025932"/>
            <a:ext cx="252860" cy="2807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952911" y="2511285"/>
            <a:ext cx="252860" cy="280787"/>
          </a:xfrm>
          <a:prstGeom prst="ellipse">
            <a:avLst/>
          </a:prstGeom>
          <a:noFill/>
          <a:ln w="28575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9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04" y="1132038"/>
            <a:ext cx="6885432" cy="5157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3816" y="1380744"/>
            <a:ext cx="1700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McKenna Burns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11096" y="2211741"/>
            <a:ext cx="1481328" cy="1498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473184" y="585216"/>
            <a:ext cx="868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Steve </a:t>
            </a:r>
          </a:p>
          <a:p>
            <a:r>
              <a:rPr lang="en-US" sz="2400" dirty="0"/>
              <a:t>Hein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70064" y="1380744"/>
            <a:ext cx="2103120" cy="658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18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5400000">
            <a:off x="3795465" y="166055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 flipV="1">
            <a:off x="3314252" y="2164443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3795465" y="217646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3326273" y="190717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 flipV="1">
            <a:off x="2545057" y="2711064"/>
            <a:ext cx="1138598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3795465" y="277647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 flipV="1">
            <a:off x="3314252" y="3280364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3795465" y="329238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3326273" y="302309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 flipH="1">
            <a:off x="2350598" y="1927726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 flipV="1">
            <a:off x="809138" y="3503203"/>
            <a:ext cx="169183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5400000">
            <a:off x="1389357" y="327703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Phylogenetic Tree: Key Terms</a:t>
            </a:r>
          </a:p>
        </p:txBody>
      </p:sp>
      <p:sp>
        <p:nvSpPr>
          <p:cNvPr id="50" name="Rectangle 49"/>
          <p:cNvSpPr/>
          <p:nvPr/>
        </p:nvSpPr>
        <p:spPr>
          <a:xfrm rot="5400000" flipH="1">
            <a:off x="2379471" y="3608220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 flipH="1">
            <a:off x="3582342" y="3660585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5400000" flipV="1">
            <a:off x="2888370" y="4350929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5400000">
            <a:off x="3582342" y="4150192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5400000" flipH="1">
            <a:off x="2592228" y="3886854"/>
            <a:ext cx="45719" cy="29041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287030" y="4440066"/>
            <a:ext cx="1797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5400000">
            <a:off x="937011" y="4243809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038301" y="1723349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69636" y="2256220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67174" y="2849176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67174" y="3356785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67174" y="3953281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67174" y="4438252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67174" y="5169663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91300" y="1600200"/>
            <a:ext cx="4572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Taxon/taxa (singular/plural): </a:t>
            </a:r>
            <a:r>
              <a:rPr lang="en-US" sz="1400" dirty="0"/>
              <a:t>The species/individuals in your phylogeny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Leave/tips: </a:t>
            </a:r>
            <a:r>
              <a:rPr lang="en-US" sz="1400" dirty="0"/>
              <a:t>the ends of the trees. Typically your taxa.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Branches:</a:t>
            </a:r>
            <a:r>
              <a:rPr lang="en-US" sz="1400" dirty="0"/>
              <a:t> trace the lineage of a taxa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Nodes:</a:t>
            </a:r>
            <a:r>
              <a:rPr lang="en-US" sz="1400" dirty="0"/>
              <a:t> represent the split of two taxa from a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Clade:</a:t>
            </a:r>
            <a:r>
              <a:rPr lang="en-US" sz="1400" dirty="0"/>
              <a:t> a grouping of taxa that includes all current taxa </a:t>
            </a:r>
            <a:r>
              <a:rPr lang="en-US" sz="1400" u="sng" dirty="0"/>
              <a:t>and the common ancestor of all descendants in that clade.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True clades are </a:t>
            </a:r>
            <a:r>
              <a:rPr lang="en-US" sz="1400" b="1" dirty="0"/>
              <a:t>monophyletic</a:t>
            </a:r>
            <a:r>
              <a:rPr lang="en-US" sz="1400" dirty="0"/>
              <a:t>, which means they include a common ancestor and it descendants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Sister Taxa</a:t>
            </a:r>
            <a:r>
              <a:rPr lang="en-US" sz="1400" dirty="0"/>
              <a:t>: two descendants that split from a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Ingroup</a:t>
            </a:r>
            <a:r>
              <a:rPr lang="en-US" sz="1400" b="1" dirty="0"/>
              <a:t>:</a:t>
            </a:r>
            <a:r>
              <a:rPr lang="en-US" sz="1400" dirty="0"/>
              <a:t> Your taxa of interest. These are the taxa that you are interested in seeing their relationship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Outgroup:</a:t>
            </a:r>
            <a:r>
              <a:rPr lang="en-US" sz="1400" dirty="0"/>
              <a:t> This is a </a:t>
            </a:r>
            <a:r>
              <a:rPr lang="en-US" sz="1400" i="1" dirty="0"/>
              <a:t>distantly</a:t>
            </a:r>
            <a:r>
              <a:rPr lang="en-US" sz="1400" dirty="0"/>
              <a:t> related taxa that serves as a reference point to all the </a:t>
            </a:r>
            <a:r>
              <a:rPr lang="en-US" sz="1400" dirty="0" err="1"/>
              <a:t>ingroup</a:t>
            </a:r>
            <a:r>
              <a:rPr lang="en-US" sz="1400" dirty="0"/>
              <a:t> taxa. Used to </a:t>
            </a:r>
            <a:r>
              <a:rPr lang="en-US" sz="1400" b="1" dirty="0"/>
              <a:t>root</a:t>
            </a:r>
            <a:r>
              <a:rPr lang="en-US" sz="1400" dirty="0"/>
              <a:t> a phylogenetic tree.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u="sng" dirty="0"/>
          </a:p>
        </p:txBody>
      </p:sp>
      <p:sp>
        <p:nvSpPr>
          <p:cNvPr id="36" name="Right Brace 35"/>
          <p:cNvSpPr/>
          <p:nvPr/>
        </p:nvSpPr>
        <p:spPr>
          <a:xfrm>
            <a:off x="4943623" y="1809337"/>
            <a:ext cx="302036" cy="2880213"/>
          </a:xfrm>
          <a:prstGeom prst="rightBrac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/>
          <p:cNvSpPr/>
          <p:nvPr/>
        </p:nvSpPr>
        <p:spPr>
          <a:xfrm>
            <a:off x="4943623" y="5224178"/>
            <a:ext cx="149636" cy="252645"/>
          </a:xfrm>
          <a:prstGeom prst="rightBrac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11228" y="3047881"/>
            <a:ext cx="919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Ingroup</a:t>
            </a:r>
            <a:endParaRPr lang="en-US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152815" y="5154274"/>
            <a:ext cx="11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Outgroup</a:t>
            </a:r>
          </a:p>
        </p:txBody>
      </p:sp>
    </p:spTree>
    <p:extLst>
      <p:ext uri="{BB962C8B-B14F-4D97-AF65-F5344CB8AC3E}">
        <p14:creationId xmlns:p14="http://schemas.microsoft.com/office/powerpoint/2010/main" val="1342321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5400000">
            <a:off x="3795465" y="166055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 flipV="1">
            <a:off x="3314252" y="2164443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3795465" y="217646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3326273" y="190717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 flipV="1">
            <a:off x="2545057" y="2711064"/>
            <a:ext cx="1138598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3795465" y="2776473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 flipV="1">
            <a:off x="3314252" y="3280364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3795465" y="3292385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3326273" y="302309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 flipH="1">
            <a:off x="2350598" y="1927726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 flipV="1">
            <a:off x="809138" y="3503203"/>
            <a:ext cx="169183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5400000">
            <a:off x="1389357" y="3277030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Phylogenetic Tree: Key Terms</a:t>
            </a:r>
          </a:p>
        </p:txBody>
      </p:sp>
      <p:sp>
        <p:nvSpPr>
          <p:cNvPr id="50" name="Rectangle 49"/>
          <p:cNvSpPr/>
          <p:nvPr/>
        </p:nvSpPr>
        <p:spPr>
          <a:xfrm rot="5400000" flipH="1">
            <a:off x="2379471" y="3608220"/>
            <a:ext cx="45354" cy="1482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 flipH="1">
            <a:off x="3582342" y="3660585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5400000" flipV="1">
            <a:off x="2888370" y="4350929"/>
            <a:ext cx="538590" cy="28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5400000">
            <a:off x="3582342" y="4150192"/>
            <a:ext cx="45719" cy="9239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5400000" flipH="1">
            <a:off x="2592228" y="3886854"/>
            <a:ext cx="45719" cy="29041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287030" y="4440066"/>
            <a:ext cx="1797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5400000">
            <a:off x="937011" y="4243809"/>
            <a:ext cx="45355" cy="498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038301" y="1723349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69636" y="2256220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67174" y="2849176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67174" y="3356785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67174" y="3953281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67174" y="4438252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67174" y="5169663"/>
            <a:ext cx="96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Taxon 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91300" y="1600200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Taxon/taxa (singular/plural): </a:t>
            </a:r>
            <a:r>
              <a:rPr lang="en-US" sz="1400" dirty="0"/>
              <a:t>The species/individuals in your phylogeny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Leave/tips: </a:t>
            </a:r>
            <a:r>
              <a:rPr lang="en-US" sz="1400" dirty="0"/>
              <a:t>the ends of the trees. Typically your taxa.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Branches:</a:t>
            </a:r>
            <a:r>
              <a:rPr lang="en-US" sz="1400" dirty="0"/>
              <a:t> trace the lineage of a taxa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Nodes:</a:t>
            </a:r>
            <a:r>
              <a:rPr lang="en-US" sz="1400" dirty="0"/>
              <a:t> represent the split of two taxa from a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Clade:</a:t>
            </a:r>
            <a:r>
              <a:rPr lang="en-US" sz="1400" dirty="0"/>
              <a:t> a grouping of taxa that includes all current taxa </a:t>
            </a:r>
            <a:r>
              <a:rPr lang="en-US" sz="1400" u="sng" dirty="0"/>
              <a:t>and the common ancestor of all descendants in that clade.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True clades are </a:t>
            </a:r>
            <a:r>
              <a:rPr lang="en-US" sz="1400" b="1" dirty="0"/>
              <a:t>monophyletic</a:t>
            </a:r>
            <a:r>
              <a:rPr lang="en-US" sz="1400" dirty="0"/>
              <a:t>, which means they include a common ancestor and it descendants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Sister Taxa</a:t>
            </a:r>
            <a:r>
              <a:rPr lang="en-US" sz="1400" dirty="0"/>
              <a:t>: two descendants that split from a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Ingroup</a:t>
            </a:r>
            <a:r>
              <a:rPr lang="en-US" sz="1400" b="1" dirty="0"/>
              <a:t>:</a:t>
            </a:r>
            <a:r>
              <a:rPr lang="en-US" sz="1400" dirty="0"/>
              <a:t> Your taxa of interest. These are the taxa that you are interested in seeing their relationship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Outgroup:</a:t>
            </a:r>
            <a:r>
              <a:rPr lang="en-US" sz="1400" dirty="0"/>
              <a:t> This is a </a:t>
            </a:r>
            <a:r>
              <a:rPr lang="en-US" sz="1400" i="1" dirty="0"/>
              <a:t>distantly</a:t>
            </a:r>
            <a:r>
              <a:rPr lang="en-US" sz="1400" dirty="0"/>
              <a:t> related taxa that serves as a reference point to all the </a:t>
            </a:r>
            <a:r>
              <a:rPr lang="en-US" sz="1400" dirty="0" err="1"/>
              <a:t>ingroup</a:t>
            </a:r>
            <a:r>
              <a:rPr lang="en-US" sz="1400" dirty="0"/>
              <a:t> taxa. Used to </a:t>
            </a:r>
            <a:r>
              <a:rPr lang="en-US" sz="1400" b="1" dirty="0"/>
              <a:t>root</a:t>
            </a:r>
            <a:r>
              <a:rPr lang="en-US" sz="1400" dirty="0"/>
              <a:t> a phylogenetic tree.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Topology/Tree topology:</a:t>
            </a:r>
            <a:r>
              <a:rPr lang="en-US" sz="1400" dirty="0"/>
              <a:t> The overall structure/shape or the way the tree is arranged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u="sng" dirty="0"/>
          </a:p>
        </p:txBody>
      </p:sp>
      <p:sp>
        <p:nvSpPr>
          <p:cNvPr id="36" name="Right Brace 35"/>
          <p:cNvSpPr/>
          <p:nvPr/>
        </p:nvSpPr>
        <p:spPr>
          <a:xfrm>
            <a:off x="4688133" y="1600200"/>
            <a:ext cx="1092067" cy="3908017"/>
          </a:xfrm>
          <a:prstGeom prst="rightBrace">
            <a:avLst>
              <a:gd name="adj1" fmla="val 8333"/>
              <a:gd name="adj2" fmla="val 51114"/>
            </a:avLst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EEFF0D-C253-4AB9-ADEA-039A3FD11D03}"/>
              </a:ext>
            </a:extLst>
          </p:cNvPr>
          <p:cNvSpPr txBox="1"/>
          <p:nvPr/>
        </p:nvSpPr>
        <p:spPr>
          <a:xfrm>
            <a:off x="5371163" y="3670273"/>
            <a:ext cx="121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Topology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52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86597"/>
            <a:ext cx="4756037" cy="12992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Phylogenetic Tree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9" y="3059063"/>
            <a:ext cx="4756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Reading a tree is similar to a family tree, it is a tracing descendants from ancestors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1690688"/>
            <a:ext cx="3076575" cy="12977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87018" y="3126894"/>
            <a:ext cx="4618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a split occurs this represented as a branching event on the phylogeny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025027"/>
            <a:ext cx="3400425" cy="13239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199" y="5714077"/>
            <a:ext cx="4200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Following the branch of each taxa shows both its unique and shared evolutionary history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4025026"/>
            <a:ext cx="3076575" cy="13239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87018" y="5714077"/>
            <a:ext cx="432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lineage has ancestor shared with other taxa and ancestors unique to that lineage only</a:t>
            </a:r>
          </a:p>
        </p:txBody>
      </p:sp>
    </p:spTree>
    <p:extLst>
      <p:ext uri="{BB962C8B-B14F-4D97-AF65-F5344CB8AC3E}">
        <p14:creationId xmlns:p14="http://schemas.microsoft.com/office/powerpoint/2010/main" val="81428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are NOT ladders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2550"/>
          </a:xfrm>
        </p:spPr>
        <p:txBody>
          <a:bodyPr/>
          <a:lstStyle/>
          <a:p>
            <a:r>
              <a:rPr lang="en-US" dirty="0"/>
              <a:t>A very common misrepresentation of both evolution and phylogenetic trees is that they are ladder like</a:t>
            </a:r>
          </a:p>
        </p:txBody>
      </p:sp>
    </p:spTree>
    <p:extLst>
      <p:ext uri="{BB962C8B-B14F-4D97-AF65-F5344CB8AC3E}">
        <p14:creationId xmlns:p14="http://schemas.microsoft.com/office/powerpoint/2010/main" val="1841494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are NOT ladders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2550"/>
          </a:xfrm>
        </p:spPr>
        <p:txBody>
          <a:bodyPr/>
          <a:lstStyle/>
          <a:p>
            <a:r>
              <a:rPr lang="en-US" dirty="0"/>
              <a:t>A very common misrepresentation of both evolution and phylogenetic trees is that they are ladder like</a:t>
            </a:r>
          </a:p>
          <a:p>
            <a:r>
              <a:rPr lang="en-US" dirty="0"/>
              <a:t>Evolution is often mistakenly viewed as a continual linear progression of advancement or improvement.</a:t>
            </a:r>
          </a:p>
          <a:p>
            <a:pPr lvl="1"/>
            <a:r>
              <a:rPr lang="en-US" dirty="0"/>
              <a:t>This is termed “ladder thinking” where as you move along a ladder you move higher along a scale of advancement -&gt; an INCORRECT view of evolution </a:t>
            </a:r>
          </a:p>
        </p:txBody>
      </p:sp>
    </p:spTree>
    <p:extLst>
      <p:ext uri="{BB962C8B-B14F-4D97-AF65-F5344CB8AC3E}">
        <p14:creationId xmlns:p14="http://schemas.microsoft.com/office/powerpoint/2010/main" val="3772355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are NOT ladders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2550"/>
          </a:xfrm>
        </p:spPr>
        <p:txBody>
          <a:bodyPr/>
          <a:lstStyle/>
          <a:p>
            <a:r>
              <a:rPr lang="en-US" dirty="0"/>
              <a:t>A very common misrepresentation of both evolution and phylogenetic trees is that they are ladder like</a:t>
            </a:r>
          </a:p>
          <a:p>
            <a:r>
              <a:rPr lang="en-US" dirty="0"/>
              <a:t>Evolution is often mistakenly viewed as a continual linear progression of advancement or improvement.</a:t>
            </a:r>
          </a:p>
          <a:p>
            <a:pPr lvl="1"/>
            <a:r>
              <a:rPr lang="en-US" dirty="0"/>
              <a:t>This is termed “ladder thinking” where as you move along a ladder you move higher along a scale of advancement -&gt; an INCORRECT view of evolution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4781550"/>
            <a:ext cx="4616972" cy="1212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6" y="4448175"/>
            <a:ext cx="3962400" cy="17948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6073765"/>
            <a:ext cx="329565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https://au.news.yahoo.com/human-evolution-questioned-big-brain-gene-found-humans-not-chimps-26459188.html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6073765"/>
            <a:ext cx="202882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https://returntofreedom.org/wild-horse-nation/evolution/</a:t>
            </a:r>
          </a:p>
        </p:txBody>
      </p:sp>
    </p:spTree>
    <p:extLst>
      <p:ext uri="{BB962C8B-B14F-4D97-AF65-F5344CB8AC3E}">
        <p14:creationId xmlns:p14="http://schemas.microsoft.com/office/powerpoint/2010/main" val="1091031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are NOT ladders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2550"/>
          </a:xfrm>
        </p:spPr>
        <p:txBody>
          <a:bodyPr/>
          <a:lstStyle/>
          <a:p>
            <a:r>
              <a:rPr lang="en-US" dirty="0"/>
              <a:t>A very common misrepresentation of both evolution and phylogenetic trees is that they are ladder like</a:t>
            </a:r>
          </a:p>
          <a:p>
            <a:r>
              <a:rPr lang="en-US" dirty="0"/>
              <a:t>Evolution is often mistakenly viewed as a continual linear progression of advancement or improvement.</a:t>
            </a:r>
          </a:p>
          <a:p>
            <a:pPr lvl="1"/>
            <a:r>
              <a:rPr lang="en-US" dirty="0"/>
              <a:t>This is termed “ladder thinking” where as you move along a ladder you move higher along a scale of advancement -&gt; an INCORRECT view of evolution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4781550"/>
            <a:ext cx="4616972" cy="1212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6" y="4448175"/>
            <a:ext cx="3962400" cy="17948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6073765"/>
            <a:ext cx="329565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https://au.news.yahoo.com/human-evolution-questioned-big-brain-gene-found-humans-not-chimps-26459188.html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6073765"/>
            <a:ext cx="202882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https://returntofreedom.org/wild-horse-nation/evolution/</a:t>
            </a:r>
          </a:p>
        </p:txBody>
      </p:sp>
      <p:sp>
        <p:nvSpPr>
          <p:cNvPr id="8" name="Multiply 7"/>
          <p:cNvSpPr/>
          <p:nvPr/>
        </p:nvSpPr>
        <p:spPr>
          <a:xfrm>
            <a:off x="-352425" y="4257676"/>
            <a:ext cx="7219950" cy="2295524"/>
          </a:xfrm>
          <a:prstGeom prst="mathMultiply">
            <a:avLst/>
          </a:prstGeom>
          <a:solidFill>
            <a:srgbClr val="FF0000">
              <a:alpha val="14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324351" y="4240144"/>
            <a:ext cx="7219950" cy="2295524"/>
          </a:xfrm>
          <a:prstGeom prst="mathMultiply">
            <a:avLst/>
          </a:prstGeom>
          <a:solidFill>
            <a:srgbClr val="FF0000">
              <a:alpha val="14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Thinking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2405062"/>
            <a:ext cx="3389314" cy="1452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057" y="2285975"/>
            <a:ext cx="5408743" cy="1571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0325" y="4537502"/>
            <a:ext cx="5200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trees</a:t>
            </a:r>
            <a:r>
              <a:rPr lang="en-US" b="1" dirty="0"/>
              <a:t> ARE </a:t>
            </a:r>
            <a:r>
              <a:rPr lang="en-US" dirty="0"/>
              <a:t>saying: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was a species that existed at one point in time that diverged into taxa A and into the clade that includes B,C, and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A, B, C, and D all share a single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B, C, and D share an ancestor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 and D share an ancestor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9250" y="4638675"/>
            <a:ext cx="34194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trees are </a:t>
            </a:r>
            <a:r>
              <a:rPr lang="en-US" b="1" dirty="0"/>
              <a:t>NOT </a:t>
            </a:r>
            <a:r>
              <a:rPr lang="en-US" dirty="0"/>
              <a:t>saying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turned into B, then B turned into C and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is less evolved/advanced than B or C or D</a:t>
            </a:r>
          </a:p>
        </p:txBody>
      </p:sp>
    </p:spTree>
    <p:extLst>
      <p:ext uri="{BB962C8B-B14F-4D97-AF65-F5344CB8AC3E}">
        <p14:creationId xmlns:p14="http://schemas.microsoft.com/office/powerpoint/2010/main" val="3630739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Horses and Humans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4762500" cy="4067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690688"/>
            <a:ext cx="4914900" cy="42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134785"/>
            <a:ext cx="36576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https://calaski.wordpress.com/science-units/biological-evolution-unit/natural-selection/horse-evolution-tree/</a:t>
            </a:r>
          </a:p>
        </p:txBody>
      </p:sp>
    </p:spTree>
    <p:extLst>
      <p:ext uri="{BB962C8B-B14F-4D97-AF65-F5344CB8AC3E}">
        <p14:creationId xmlns:p14="http://schemas.microsoft.com/office/powerpoint/2010/main" val="3052784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the phylogeny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Phylogenies are built off shared characteristics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phylogenetics</a:t>
            </a:r>
            <a:r>
              <a:rPr lang="en-US" dirty="0"/>
              <a:t> characteristics are simply called characters</a:t>
            </a:r>
          </a:p>
          <a:p>
            <a:pPr lvl="1"/>
            <a:r>
              <a:rPr lang="en-US" dirty="0"/>
              <a:t>Characters are heritable traits that can be compared across organisms</a:t>
            </a:r>
          </a:p>
          <a:p>
            <a:pPr lvl="2"/>
            <a:r>
              <a:rPr lang="en-US" dirty="0"/>
              <a:t>These can be morphological, genetic, and even behavioral</a:t>
            </a:r>
          </a:p>
          <a:p>
            <a:r>
              <a:rPr lang="en-US" dirty="0"/>
              <a:t>A shared character is a trait that two or more lineages have in common</a:t>
            </a:r>
          </a:p>
          <a:p>
            <a:r>
              <a:rPr lang="en-US" dirty="0"/>
              <a:t>A derived character is a trait that a specific lineage has that is used to characterize that lineage specifically</a:t>
            </a:r>
          </a:p>
        </p:txBody>
      </p:sp>
    </p:spTree>
    <p:extLst>
      <p:ext uri="{BB962C8B-B14F-4D97-AF65-F5344CB8AC3E}">
        <p14:creationId xmlns:p14="http://schemas.microsoft.com/office/powerpoint/2010/main" val="343250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04" y="1132038"/>
            <a:ext cx="6885432" cy="5157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3816" y="1380744"/>
            <a:ext cx="1700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McKenna Burns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11096" y="2211741"/>
            <a:ext cx="1481328" cy="1498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473184" y="585216"/>
            <a:ext cx="868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Steve </a:t>
            </a:r>
          </a:p>
          <a:p>
            <a:r>
              <a:rPr lang="en-US" sz="2400" dirty="0"/>
              <a:t>Hein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70064" y="1380744"/>
            <a:ext cx="2103120" cy="658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425940" y="4229519"/>
            <a:ext cx="1162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Snake Friend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942832" y="3090672"/>
            <a:ext cx="685800" cy="1138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314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the phylogeny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1924050"/>
            <a:ext cx="6400800" cy="46216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2073509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the phylogeny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1924050"/>
            <a:ext cx="6400800" cy="4621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8075" y="2552700"/>
            <a:ext cx="3543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Example shared vs derived characters</a:t>
            </a:r>
          </a:p>
          <a:p>
            <a:endParaRPr lang="en-US" b="1" dirty="0"/>
          </a:p>
          <a:p>
            <a:r>
              <a:rPr lang="en-US" b="1" dirty="0"/>
              <a:t>Shared character: </a:t>
            </a:r>
            <a:r>
              <a:rPr lang="en-US" dirty="0"/>
              <a:t>internal skeleton or  endoskeleton</a:t>
            </a:r>
          </a:p>
          <a:p>
            <a:endParaRPr lang="en-US" b="1" dirty="0"/>
          </a:p>
          <a:p>
            <a:r>
              <a:rPr lang="en-US" b="1" dirty="0"/>
              <a:t>Derived Character: </a:t>
            </a:r>
            <a:r>
              <a:rPr lang="en-US" dirty="0"/>
              <a:t>Boney endoskeleton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2260879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the phylogeny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6" y="2249074"/>
            <a:ext cx="5562254" cy="4016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0" y="1690688"/>
            <a:ext cx="4086225" cy="47478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53200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4071397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Homologous Vs. Analogous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0675" cy="4137025"/>
          </a:xfrm>
        </p:spPr>
        <p:txBody>
          <a:bodyPr/>
          <a:lstStyle/>
          <a:p>
            <a:r>
              <a:rPr lang="en-US" dirty="0"/>
              <a:t>When using shared characters to infer phylogeny it is imperative to use </a:t>
            </a:r>
            <a:r>
              <a:rPr lang="en-US" b="1" dirty="0"/>
              <a:t>homologous</a:t>
            </a:r>
            <a:r>
              <a:rPr lang="en-US" dirty="0"/>
              <a:t> characters</a:t>
            </a:r>
          </a:p>
          <a:p>
            <a:pPr lvl="1"/>
            <a:r>
              <a:rPr lang="en-US" dirty="0"/>
              <a:t>These a characteristics that have shared origin</a:t>
            </a:r>
          </a:p>
          <a:p>
            <a:r>
              <a:rPr lang="en-US" dirty="0"/>
              <a:t>Whereas, an </a:t>
            </a:r>
            <a:r>
              <a:rPr lang="en-US" b="1" dirty="0"/>
              <a:t>analogous</a:t>
            </a:r>
            <a:r>
              <a:rPr lang="en-US" dirty="0"/>
              <a:t> character is a character that serves a similar purpose but has separate origins</a:t>
            </a:r>
          </a:p>
          <a:p>
            <a:pPr lvl="1"/>
            <a:r>
              <a:rPr lang="en-US" dirty="0"/>
              <a:t>Wings in flying animals is a classic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91" y="2550917"/>
            <a:ext cx="3969334" cy="26592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3746233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tree-based classification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8744" b="-610"/>
          <a:stretch/>
        </p:blipFill>
        <p:spPr>
          <a:xfrm>
            <a:off x="1076324" y="1790506"/>
            <a:ext cx="3905251" cy="3838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57825" y="24200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Evolutionary biologists typically use a classification system based on shared evolutionary history amongst clades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 for a clade to be valid it must include all descendants and their common ancestors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0" y="2209801"/>
            <a:ext cx="828675" cy="1790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70B27F-404C-42F4-9EDF-2A1A503ECBF3}"/>
              </a:ext>
            </a:extLst>
          </p:cNvPr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432994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tree-based classification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8744" b="-610"/>
          <a:stretch/>
        </p:blipFill>
        <p:spPr>
          <a:xfrm>
            <a:off x="1076324" y="1790506"/>
            <a:ext cx="3905251" cy="3838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57825" y="242003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Evolutionary biologists typically use a classification system based on shared evolutionary history amongst clades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 for a clade to be valid it must include all descendants and their common ancestors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MONOPHYLETIC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24112" y="1562100"/>
            <a:ext cx="2557463" cy="31051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9543A5-26F0-4A2D-86FD-00A700F55809}"/>
              </a:ext>
            </a:extLst>
          </p:cNvPr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1364921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tree-based classification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8744" b="-610"/>
          <a:stretch/>
        </p:blipFill>
        <p:spPr>
          <a:xfrm>
            <a:off x="1076324" y="1790506"/>
            <a:ext cx="3905251" cy="3838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57825" y="242003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Evolutionary biologists typically use a classification system based on shared evolutionary history amongst clades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 for a clade to be valid it must include all descendants and their common ancestors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MONOPHYLETIC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2476" y="1562100"/>
            <a:ext cx="4229100" cy="4210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5B2BB0-4D29-4F7B-A08F-CE202CA883D8}"/>
              </a:ext>
            </a:extLst>
          </p:cNvPr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2059597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tree-based classification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8744" b="-610"/>
          <a:stretch/>
        </p:blipFill>
        <p:spPr>
          <a:xfrm>
            <a:off x="1076324" y="1790506"/>
            <a:ext cx="3905251" cy="3838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57825" y="242003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Evolutionary biologists typically use a classification system based on shared evolutionary history amongst clades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 for a clade to be valid it must include all descendants and their common ancestors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MONOPHYLETIC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“clade” that include the descendants but not all the ancestors is called a </a:t>
            </a:r>
            <a:r>
              <a:rPr lang="en-US" b="1" dirty="0"/>
              <a:t>Polyphyletic clade; </a:t>
            </a:r>
            <a:r>
              <a:rPr lang="en-US" dirty="0"/>
              <a:t>therefore not a true clade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polyphyletic clade need to be renamed to reflect the appropriate evolutionary history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43225" y="1690688"/>
            <a:ext cx="1323976" cy="26717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608E8-EED7-4201-BE1F-62B5A46080D7}"/>
              </a:ext>
            </a:extLst>
          </p:cNvPr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1074029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tree-based classification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8744" b="-610"/>
          <a:stretch/>
        </p:blipFill>
        <p:spPr>
          <a:xfrm>
            <a:off x="1076324" y="1790506"/>
            <a:ext cx="3905251" cy="3838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57825" y="242003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Evolutionary biologists typically use a classification system based on shared evolutionary history amongst clades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 for a clade to be valid it must include all descendants and their common ancestors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MONOPHYLETIC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“clade” that include the descendants but not all the ancestors is called a </a:t>
            </a:r>
            <a:r>
              <a:rPr lang="en-US" b="1" dirty="0"/>
              <a:t>Polyphyletic clade; </a:t>
            </a:r>
            <a:r>
              <a:rPr lang="en-US" dirty="0"/>
              <a:t>therefore not a true clade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polyphyletic clade need to be renamed to reflect the appropriate evolutionary history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19350" y="2352675"/>
            <a:ext cx="809625" cy="1523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0" y="1690688"/>
            <a:ext cx="1962150" cy="2709861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A969F9-28A9-45F9-9F52-5721BA736D46}"/>
              </a:ext>
            </a:extLst>
          </p:cNvPr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135697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tree-based classification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8744" b="-610"/>
          <a:stretch/>
        </p:blipFill>
        <p:spPr>
          <a:xfrm>
            <a:off x="1076324" y="1790506"/>
            <a:ext cx="3905251" cy="3838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57825" y="242003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Evolutionary biologists typically use a classification system based on shared evolutionary history amongst clades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 for a clade to be valid it must include all descendants and their common ancestors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MONOPHYLETIC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“clade” that include the descendants but not all the ancestors is called a </a:t>
            </a:r>
            <a:r>
              <a:rPr lang="en-US" b="1" dirty="0"/>
              <a:t>Polyphyletic clade; </a:t>
            </a:r>
            <a:r>
              <a:rPr lang="en-US" dirty="0"/>
              <a:t>therefore not a true clade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polyphyletic clade need to be renamed to reflect the appropriate evolutionary history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19350" y="2352675"/>
            <a:ext cx="809625" cy="1523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0" y="1690688"/>
            <a:ext cx="1962150" cy="2709861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48B095-BBE4-4F4A-9DFD-7B8570F131E3}"/>
              </a:ext>
            </a:extLst>
          </p:cNvPr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56477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503057" cy="1115332"/>
          </a:xfrm>
        </p:spPr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3057" cy="4351338"/>
          </a:xfrm>
        </p:spPr>
        <p:txBody>
          <a:bodyPr/>
          <a:lstStyle/>
          <a:p>
            <a:r>
              <a:rPr lang="en-US" dirty="0"/>
              <a:t>What is evolution? </a:t>
            </a:r>
          </a:p>
          <a:p>
            <a:r>
              <a:rPr lang="en-US" dirty="0"/>
              <a:t>Phylogenetics </a:t>
            </a:r>
          </a:p>
          <a:p>
            <a:r>
              <a:rPr lang="en-US" dirty="0"/>
              <a:t>Molecular phylogenetics</a:t>
            </a:r>
          </a:p>
          <a:p>
            <a:r>
              <a:rPr lang="en-US" dirty="0"/>
              <a:t>Genetic Data</a:t>
            </a:r>
          </a:p>
          <a:p>
            <a:r>
              <a:rPr lang="en-US" dirty="0"/>
              <a:t>Working with genetic data</a:t>
            </a:r>
          </a:p>
          <a:p>
            <a:r>
              <a:rPr lang="en-US" dirty="0"/>
              <a:t>Our tutorial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4C501-4DF2-4904-B1EA-A72DF266D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457" y="141588"/>
            <a:ext cx="5011476" cy="67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7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based classification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59" y="2175347"/>
            <a:ext cx="5490738" cy="3286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15125" y="2094385"/>
            <a:ext cx="4105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you will see different monophyletic clades and the names given to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00C44-E5D7-4377-8305-F45D5F4D6225}"/>
              </a:ext>
            </a:extLst>
          </p:cNvPr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73986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based classification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94385"/>
            <a:ext cx="6049635" cy="3620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5125" y="2094385"/>
            <a:ext cx="4105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is a diagram of what we commonly refer to as reptiles or at least how it is has been taught is school for a long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problem here, though, with two solutions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F7F4E5-EFD8-4A88-8107-6676034EAF00}"/>
              </a:ext>
            </a:extLst>
          </p:cNvPr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389172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based classification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94385"/>
            <a:ext cx="6049635" cy="3620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5125" y="2094385"/>
            <a:ext cx="5105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is a diagram of what we commonly refer to as reptiles or at least how it is has been taught is school for a long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problem here, though, with two solutions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Reptile (as is commonly taught) is not a valid classification because it a polyphyletic clade if you exclude birds. Therefore, should be reclassified.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Or</a:t>
            </a:r>
            <a:r>
              <a:rPr lang="en-US" dirty="0"/>
              <a:t> birds should be considered reptiles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the way many evolutionary biologists consider 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7B9912-058E-4D73-87E6-591082664256}"/>
              </a:ext>
            </a:extLst>
          </p:cNvPr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2301351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based classification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25" y="2094385"/>
            <a:ext cx="510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this form of classification also places birds within the dinosaur clade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 the little bird chirp outside your window is actually a little dinosaur chirping outside your window!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2094385"/>
            <a:ext cx="5317538" cy="31824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CD26A7-385E-42A5-B911-7FDC7CE879C0}"/>
              </a:ext>
            </a:extLst>
          </p:cNvPr>
          <p:cNvSpPr/>
          <p:nvPr/>
        </p:nvSpPr>
        <p:spPr>
          <a:xfrm>
            <a:off x="123825" y="6620187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2195031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Phylogenetic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sub-discipline of </a:t>
            </a:r>
            <a:r>
              <a:rPr lang="en-US" dirty="0" err="1"/>
              <a:t>phylogenetics</a:t>
            </a:r>
            <a:r>
              <a:rPr lang="en-US" dirty="0"/>
              <a:t> that uses genetic data to infer evolutionary histories i.e. phylogenies</a:t>
            </a:r>
          </a:p>
          <a:p>
            <a:r>
              <a:rPr lang="en-US" dirty="0"/>
              <a:t>Incorporation of genetic information has become the major focus of phylogenetic studies towards the end of the 1900’s</a:t>
            </a:r>
          </a:p>
          <a:p>
            <a:pPr lvl="1"/>
            <a:r>
              <a:rPr lang="en-US" dirty="0"/>
              <a:t>Morphological data is still used in addition to genetic</a:t>
            </a:r>
          </a:p>
          <a:p>
            <a:pPr lvl="1"/>
            <a:r>
              <a:rPr lang="en-US" dirty="0"/>
              <a:t>Fossils -&gt; still don’t have any </a:t>
            </a:r>
            <a:r>
              <a:rPr lang="en-US" dirty="0" err="1"/>
              <a:t>dino</a:t>
            </a:r>
            <a:r>
              <a:rPr lang="en-US" dirty="0"/>
              <a:t> DNA</a:t>
            </a:r>
          </a:p>
          <a:p>
            <a:r>
              <a:rPr lang="en-US" dirty="0"/>
              <a:t>Has seen a lot of reclassification and reassessment of how we understand species relations and evolutionary histories of organisms </a:t>
            </a:r>
          </a:p>
          <a:p>
            <a:pPr lvl="1"/>
            <a:r>
              <a:rPr lang="en-US" dirty="0"/>
              <a:t>Hence: a phylogeny is a hypothesis</a:t>
            </a:r>
          </a:p>
          <a:p>
            <a:pPr lvl="2"/>
            <a:r>
              <a:rPr lang="en-US" dirty="0"/>
              <a:t>Prior morphological characters lead us one conclusion but in light of new information we have changed how we understand something i.e. </a:t>
            </a:r>
            <a:r>
              <a:rPr lang="en-US" b="1" dirty="0"/>
              <a:t>The Scientific Method!!!!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6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and the Central Dogma of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30347" cy="4453877"/>
          </a:xfrm>
        </p:spPr>
        <p:txBody>
          <a:bodyPr/>
          <a:lstStyle/>
          <a:p>
            <a:r>
              <a:rPr lang="en-US" dirty="0"/>
              <a:t>Composed of basic units </a:t>
            </a:r>
          </a:p>
          <a:p>
            <a:pPr lvl="1"/>
            <a:r>
              <a:rPr lang="en-US" dirty="0"/>
              <a:t>Adenine, Thymine, Guanine, Cytosine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923" y="1326596"/>
            <a:ext cx="2743200" cy="47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11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and the central dogma of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6430347" cy="25082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Composed of basic units </a:t>
            </a:r>
          </a:p>
          <a:p>
            <a:pPr lvl="1"/>
            <a:r>
              <a:rPr lang="en-US" dirty="0"/>
              <a:t>Adenine, Thymine, Guanine, Cytosine</a:t>
            </a:r>
          </a:p>
          <a:p>
            <a:endParaRPr lang="en-US" dirty="0"/>
          </a:p>
          <a:p>
            <a:r>
              <a:rPr lang="en-US" dirty="0"/>
              <a:t>The central dogma of biology</a:t>
            </a:r>
          </a:p>
          <a:p>
            <a:pPr lvl="1"/>
            <a:r>
              <a:rPr lang="en-US" dirty="0"/>
              <a:t>DNA -&gt; RNA -&gt; Protein</a:t>
            </a:r>
          </a:p>
          <a:p>
            <a:endParaRPr lang="en-US" dirty="0"/>
          </a:p>
          <a:p>
            <a:r>
              <a:rPr lang="en-US" dirty="0"/>
              <a:t>Code for RNA is packaged in DNA as a gene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923" y="1326596"/>
            <a:ext cx="2743200" cy="4786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15F41-3F4A-464B-B114-2EABE263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34" y="4567639"/>
            <a:ext cx="3896821" cy="1758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11627-50AD-4543-B4FB-40366CEEE32A}"/>
              </a:ext>
            </a:extLst>
          </p:cNvPr>
          <p:cNvSpPr txBox="1"/>
          <p:nvPr/>
        </p:nvSpPr>
        <p:spPr>
          <a:xfrm>
            <a:off x="231689" y="6531460"/>
            <a:ext cx="46121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https://ib.bioninja.com.au/welcome-to-the-bioninja/</a:t>
            </a:r>
          </a:p>
        </p:txBody>
      </p:sp>
    </p:spTree>
    <p:extLst>
      <p:ext uri="{BB962C8B-B14F-4D97-AF65-F5344CB8AC3E}">
        <p14:creationId xmlns:p14="http://schemas.microsoft.com/office/powerpoint/2010/main" val="4273698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3DBA-4218-4797-AAA7-C369D3AA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molecular phylogenetics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28875-FABB-4715-9F46-1AA2364D1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38" r="43393"/>
          <a:stretch/>
        </p:blipFill>
        <p:spPr>
          <a:xfrm>
            <a:off x="689920" y="1690688"/>
            <a:ext cx="3882081" cy="4606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822F15-9078-4DCF-BF99-D6416AA5B922}"/>
              </a:ext>
            </a:extLst>
          </p:cNvPr>
          <p:cNvSpPr txBox="1"/>
          <p:nvPr/>
        </p:nvSpPr>
        <p:spPr>
          <a:xfrm>
            <a:off x="5511113" y="1690687"/>
            <a:ext cx="58426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Changes in DNA as the heritable characters or traits past down across generations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Think back to the R. </a:t>
            </a:r>
            <a:r>
              <a:rPr lang="en-US" sz="2400" b="1" dirty="0" err="1"/>
              <a:t>Dawkin</a:t>
            </a:r>
            <a:r>
              <a:rPr lang="en-US" sz="2400" b="1" dirty="0"/>
              <a:t> quote from the begin of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Characterize patterns in these traits across generations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What drives the changes in heritable DNA? </a:t>
            </a:r>
          </a:p>
        </p:txBody>
      </p:sp>
    </p:spTree>
    <p:extLst>
      <p:ext uri="{BB962C8B-B14F-4D97-AF65-F5344CB8AC3E}">
        <p14:creationId xmlns:p14="http://schemas.microsoft.com/office/powerpoint/2010/main" val="615975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357B-8F6A-4B35-BE07-763B6A043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90" y="546070"/>
            <a:ext cx="4080640" cy="1013732"/>
          </a:xfrm>
        </p:spPr>
        <p:txBody>
          <a:bodyPr>
            <a:normAutofit/>
          </a:bodyPr>
          <a:lstStyle/>
          <a:p>
            <a:r>
              <a:rPr lang="en-US" sz="6600" b="1" dirty="0"/>
              <a:t>Mutation!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A5B95-28D5-485E-9B90-CE103E374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172" y="449489"/>
            <a:ext cx="1200150" cy="2562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9CA16-8BB0-4FDC-9A06-395A068D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604" y="3108295"/>
            <a:ext cx="1390650" cy="327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268EF-6D95-4D12-9872-17DE4FC8D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71" y="3846286"/>
            <a:ext cx="4020793" cy="3011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4C876-38AE-4793-AF1C-EC342AB1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7" y="3353934"/>
            <a:ext cx="3038796" cy="3504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E9A98-FE44-49E5-8343-F69D9CECA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041" y="2387116"/>
            <a:ext cx="1919286" cy="43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8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3402-C6B0-4C3C-95FC-C5DE0A44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Mutation: as a heritable 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B722-57D2-4C89-BE3C-B4CDDC6E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1286" cy="4125232"/>
          </a:xfrm>
        </p:spPr>
        <p:txBody>
          <a:bodyPr>
            <a:normAutofit/>
          </a:bodyPr>
          <a:lstStyle/>
          <a:p>
            <a:r>
              <a:rPr lang="en-US" dirty="0"/>
              <a:t>A random (stochastic) process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8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503057" cy="1115332"/>
          </a:xfrm>
        </p:spPr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3057" cy="4351338"/>
          </a:xfrm>
        </p:spPr>
        <p:txBody>
          <a:bodyPr/>
          <a:lstStyle/>
          <a:p>
            <a:r>
              <a:rPr lang="en-US" dirty="0"/>
              <a:t>What is evolution? </a:t>
            </a:r>
          </a:p>
          <a:p>
            <a:r>
              <a:rPr lang="en-US" dirty="0"/>
              <a:t>Phylogenetics </a:t>
            </a:r>
          </a:p>
          <a:p>
            <a:r>
              <a:rPr lang="en-US" dirty="0"/>
              <a:t>Molecular phylogenetics</a:t>
            </a:r>
          </a:p>
          <a:p>
            <a:r>
              <a:rPr lang="en-US" dirty="0"/>
              <a:t>Genetic Data</a:t>
            </a:r>
          </a:p>
          <a:p>
            <a:r>
              <a:rPr lang="en-US" dirty="0"/>
              <a:t>Working with genetic data</a:t>
            </a:r>
          </a:p>
          <a:p>
            <a:r>
              <a:rPr lang="en-US" dirty="0"/>
              <a:t>Our tutorial</a:t>
            </a:r>
          </a:p>
        </p:txBody>
      </p:sp>
      <p:sp>
        <p:nvSpPr>
          <p:cNvPr id="4" name="Oval 3"/>
          <p:cNvSpPr/>
          <p:nvPr/>
        </p:nvSpPr>
        <p:spPr>
          <a:xfrm>
            <a:off x="805833" y="2715768"/>
            <a:ext cx="4535424" cy="76809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341257" y="2926080"/>
            <a:ext cx="1269855" cy="164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29984" y="2408211"/>
            <a:ext cx="253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472C4"/>
                </a:solidFill>
              </a:rPr>
              <a:t>Probably what I should have called this course</a:t>
            </a:r>
          </a:p>
        </p:txBody>
      </p:sp>
    </p:spTree>
    <p:extLst>
      <p:ext uri="{BB962C8B-B14F-4D97-AF65-F5344CB8AC3E}">
        <p14:creationId xmlns:p14="http://schemas.microsoft.com/office/powerpoint/2010/main" val="8389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3402-C6B0-4C3C-95FC-C5DE0A44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Mutation: as a heritable 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B722-57D2-4C89-BE3C-B4CDDC6E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1286" cy="4125232"/>
          </a:xfrm>
        </p:spPr>
        <p:txBody>
          <a:bodyPr>
            <a:normAutofit/>
          </a:bodyPr>
          <a:lstStyle/>
          <a:p>
            <a:r>
              <a:rPr lang="en-US" dirty="0"/>
              <a:t>A random (stochastic) process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Different types including point, insertion, deletion, translocation, others..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44" y="4558452"/>
            <a:ext cx="2487168" cy="1830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5529"/>
            <a:ext cx="5354171" cy="31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58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3402-C6B0-4C3C-95FC-C5DE0A44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Mutation: as a heritable 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B722-57D2-4C89-BE3C-B4CDDC6E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1286" cy="41252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random (stochastic) process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Different types including: point, insertion, deletion, translocation, others.. </a:t>
            </a:r>
          </a:p>
          <a:p>
            <a:endParaRPr lang="en-US" dirty="0"/>
          </a:p>
          <a:p>
            <a:r>
              <a:rPr lang="en-US" dirty="0"/>
              <a:t>The affect on the organism can be negative, positive, or neutral</a:t>
            </a:r>
          </a:p>
          <a:p>
            <a:pPr lvl="1"/>
            <a:r>
              <a:rPr lang="en-US" dirty="0"/>
              <a:t>In molecular phylogenetic studies which type are we typically interested in?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44" y="4558452"/>
            <a:ext cx="2487168" cy="1830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5529"/>
            <a:ext cx="5354171" cy="31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54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53072" cy="4351338"/>
          </a:xfrm>
        </p:spPr>
        <p:txBody>
          <a:bodyPr>
            <a:normAutofit/>
          </a:bodyPr>
          <a:lstStyle/>
          <a:p>
            <a:r>
              <a:rPr lang="en-US" dirty="0"/>
              <a:t>Multiple sequence alignments</a:t>
            </a:r>
          </a:p>
          <a:p>
            <a:pPr lvl="1"/>
            <a:r>
              <a:rPr lang="en-US" dirty="0"/>
              <a:t>Alignment of three or more sequences</a:t>
            </a:r>
          </a:p>
          <a:p>
            <a:pPr lvl="1"/>
            <a:r>
              <a:rPr lang="en-US" dirty="0"/>
              <a:t>Used to characterize differences between sequences </a:t>
            </a:r>
          </a:p>
          <a:p>
            <a:pPr lvl="1"/>
            <a:r>
              <a:rPr lang="en-US" u="sng" dirty="0"/>
              <a:t>Infer homology</a:t>
            </a:r>
            <a:r>
              <a:rPr lang="en-US" dirty="0"/>
              <a:t> of characters </a:t>
            </a:r>
          </a:p>
          <a:p>
            <a:r>
              <a:rPr lang="en-US" dirty="0"/>
              <a:t>Numerous methods</a:t>
            </a:r>
          </a:p>
          <a:p>
            <a:pPr lvl="1"/>
            <a:r>
              <a:rPr lang="en-US" dirty="0"/>
              <a:t>Progressive methods</a:t>
            </a:r>
          </a:p>
          <a:p>
            <a:pPr lvl="2"/>
            <a:r>
              <a:rPr lang="en-US" dirty="0" err="1"/>
              <a:t>Clustal</a:t>
            </a:r>
            <a:r>
              <a:rPr lang="en-US" dirty="0"/>
              <a:t> family of algorithms</a:t>
            </a:r>
          </a:p>
          <a:p>
            <a:pPr lvl="1"/>
            <a:r>
              <a:rPr lang="en-US" dirty="0"/>
              <a:t>Iterative methods</a:t>
            </a:r>
          </a:p>
          <a:p>
            <a:pPr lvl="2"/>
            <a:r>
              <a:rPr lang="en-US" dirty="0"/>
              <a:t>MUSCLE algorithm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609" y="2366390"/>
            <a:ext cx="4315191" cy="24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62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53072" cy="4351338"/>
          </a:xfrm>
        </p:spPr>
        <p:txBody>
          <a:bodyPr>
            <a:normAutofit/>
          </a:bodyPr>
          <a:lstStyle/>
          <a:p>
            <a:r>
              <a:rPr lang="en-US" dirty="0"/>
              <a:t>Multiple sequence alignments</a:t>
            </a:r>
          </a:p>
          <a:p>
            <a:pPr lvl="1"/>
            <a:r>
              <a:rPr lang="en-US" dirty="0"/>
              <a:t>Alignment of three or more sequences</a:t>
            </a:r>
          </a:p>
          <a:p>
            <a:pPr lvl="1"/>
            <a:r>
              <a:rPr lang="en-US" dirty="0"/>
              <a:t>Used to characterize differences between sequences </a:t>
            </a:r>
          </a:p>
          <a:p>
            <a:pPr lvl="1"/>
            <a:r>
              <a:rPr lang="en-US" u="sng" dirty="0"/>
              <a:t>Infer homology</a:t>
            </a:r>
            <a:r>
              <a:rPr lang="en-US" dirty="0"/>
              <a:t> of characters </a:t>
            </a:r>
          </a:p>
          <a:p>
            <a:r>
              <a:rPr lang="en-US" dirty="0"/>
              <a:t>Numerous methods</a:t>
            </a:r>
          </a:p>
          <a:p>
            <a:pPr lvl="1"/>
            <a:r>
              <a:rPr lang="en-US" dirty="0"/>
              <a:t>Progressive methods</a:t>
            </a:r>
          </a:p>
          <a:p>
            <a:pPr lvl="2"/>
            <a:r>
              <a:rPr lang="en-US" dirty="0" err="1"/>
              <a:t>Clustal</a:t>
            </a:r>
            <a:r>
              <a:rPr lang="en-US" dirty="0"/>
              <a:t> family of algorithms</a:t>
            </a:r>
          </a:p>
          <a:p>
            <a:pPr lvl="1"/>
            <a:r>
              <a:rPr lang="en-US" dirty="0"/>
              <a:t>Iterative methods</a:t>
            </a:r>
          </a:p>
          <a:p>
            <a:pPr lvl="2"/>
            <a:r>
              <a:rPr lang="en-US" dirty="0"/>
              <a:t>MUSCLE algorithm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609" y="2366390"/>
            <a:ext cx="4315191" cy="2434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95944" y="2189035"/>
            <a:ext cx="192024" cy="27889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3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18s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4"/>
          <a:stretch/>
        </p:blipFill>
        <p:spPr bwMode="auto">
          <a:xfrm>
            <a:off x="3444688" y="823860"/>
            <a:ext cx="5378824" cy="141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36ABD514-78E3-4777-95A2-D16CABF94859}"/>
              </a:ext>
            </a:extLst>
          </p:cNvPr>
          <p:cNvSpPr txBox="1">
            <a:spLocks/>
          </p:cNvSpPr>
          <p:nvPr/>
        </p:nvSpPr>
        <p:spPr>
          <a:xfrm>
            <a:off x="1520372" y="191705"/>
            <a:ext cx="9140371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>
                <a:solidFill>
                  <a:schemeClr val="tx1"/>
                </a:solidFill>
                <a:effectLst/>
              </a:rPr>
              <a:t>Sequence Alignment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92552" y="1225296"/>
            <a:ext cx="552136" cy="400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892552" y="1457805"/>
            <a:ext cx="573472" cy="19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892552" y="1682496"/>
            <a:ext cx="609600" cy="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892552" y="1722981"/>
            <a:ext cx="552136" cy="208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81884" y="1708285"/>
            <a:ext cx="573472" cy="39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46504" y="1344031"/>
            <a:ext cx="12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different individuals </a:t>
            </a:r>
          </a:p>
        </p:txBody>
      </p:sp>
    </p:spTree>
    <p:extLst>
      <p:ext uri="{BB962C8B-B14F-4D97-AF65-F5344CB8AC3E}">
        <p14:creationId xmlns:p14="http://schemas.microsoft.com/office/powerpoint/2010/main" val="940579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32" name="Rectangle 8"/>
          <p:cNvSpPr>
            <a:spLocks noChangeArrowheads="1"/>
          </p:cNvSpPr>
          <p:nvPr/>
        </p:nvSpPr>
        <p:spPr bwMode="auto">
          <a:xfrm>
            <a:off x="2796365" y="2389525"/>
            <a:ext cx="990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Gap</a:t>
            </a:r>
          </a:p>
        </p:txBody>
      </p:sp>
      <p:pic>
        <p:nvPicPr>
          <p:cNvPr id="17" name="Picture 3" descr="18s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4"/>
          <a:stretch/>
        </p:blipFill>
        <p:spPr bwMode="auto">
          <a:xfrm>
            <a:off x="3444688" y="823860"/>
            <a:ext cx="5378824" cy="141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36ABD514-78E3-4777-95A2-D16CABF94859}"/>
              </a:ext>
            </a:extLst>
          </p:cNvPr>
          <p:cNvSpPr txBox="1">
            <a:spLocks/>
          </p:cNvSpPr>
          <p:nvPr/>
        </p:nvSpPr>
        <p:spPr>
          <a:xfrm>
            <a:off x="1520372" y="191705"/>
            <a:ext cx="9140371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>
                <a:solidFill>
                  <a:schemeClr val="tx1"/>
                </a:solidFill>
                <a:effectLst/>
              </a:rPr>
              <a:t>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2037791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32" name="Rectangle 8"/>
          <p:cNvSpPr>
            <a:spLocks noChangeArrowheads="1"/>
          </p:cNvSpPr>
          <p:nvPr/>
        </p:nvSpPr>
        <p:spPr bwMode="auto">
          <a:xfrm>
            <a:off x="2796365" y="2389525"/>
            <a:ext cx="990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Gap</a:t>
            </a:r>
          </a:p>
        </p:txBody>
      </p:sp>
      <p:sp>
        <p:nvSpPr>
          <p:cNvPr id="589833" name="Rectangle 9"/>
          <p:cNvSpPr>
            <a:spLocks noChangeArrowheads="1"/>
          </p:cNvSpPr>
          <p:nvPr/>
        </p:nvSpPr>
        <p:spPr bwMode="auto">
          <a:xfrm>
            <a:off x="3891517" y="2389728"/>
            <a:ext cx="1524000" cy="396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Insertion</a:t>
            </a:r>
          </a:p>
        </p:txBody>
      </p:sp>
      <p:pic>
        <p:nvPicPr>
          <p:cNvPr id="17" name="Picture 3" descr="18s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4"/>
          <a:stretch/>
        </p:blipFill>
        <p:spPr bwMode="auto">
          <a:xfrm>
            <a:off x="3444688" y="823860"/>
            <a:ext cx="5378824" cy="141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36ABD514-78E3-4777-95A2-D16CABF94859}"/>
              </a:ext>
            </a:extLst>
          </p:cNvPr>
          <p:cNvSpPr txBox="1">
            <a:spLocks/>
          </p:cNvSpPr>
          <p:nvPr/>
        </p:nvSpPr>
        <p:spPr>
          <a:xfrm>
            <a:off x="1520372" y="191705"/>
            <a:ext cx="9140371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>
                <a:solidFill>
                  <a:schemeClr val="tx1"/>
                </a:solidFill>
                <a:effectLst/>
              </a:rPr>
              <a:t>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3049683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32" name="Rectangle 8"/>
          <p:cNvSpPr>
            <a:spLocks noChangeArrowheads="1"/>
          </p:cNvSpPr>
          <p:nvPr/>
        </p:nvSpPr>
        <p:spPr bwMode="auto">
          <a:xfrm>
            <a:off x="2796365" y="2389525"/>
            <a:ext cx="990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Gap</a:t>
            </a:r>
          </a:p>
        </p:txBody>
      </p:sp>
      <p:sp>
        <p:nvSpPr>
          <p:cNvPr id="589833" name="Rectangle 9"/>
          <p:cNvSpPr>
            <a:spLocks noChangeArrowheads="1"/>
          </p:cNvSpPr>
          <p:nvPr/>
        </p:nvSpPr>
        <p:spPr bwMode="auto">
          <a:xfrm>
            <a:off x="3891517" y="2389728"/>
            <a:ext cx="1524000" cy="396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Insertion</a:t>
            </a:r>
          </a:p>
        </p:txBody>
      </p:sp>
      <p:sp>
        <p:nvSpPr>
          <p:cNvPr id="589834" name="Rectangle 10"/>
          <p:cNvSpPr>
            <a:spLocks noChangeArrowheads="1"/>
          </p:cNvSpPr>
          <p:nvPr/>
        </p:nvSpPr>
        <p:spPr bwMode="auto">
          <a:xfrm>
            <a:off x="5415518" y="2429025"/>
            <a:ext cx="1476153" cy="366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Deletion</a:t>
            </a:r>
          </a:p>
        </p:txBody>
      </p:sp>
      <p:pic>
        <p:nvPicPr>
          <p:cNvPr id="17" name="Picture 3" descr="18s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4"/>
          <a:stretch/>
        </p:blipFill>
        <p:spPr bwMode="auto">
          <a:xfrm>
            <a:off x="3444688" y="847306"/>
            <a:ext cx="5378824" cy="141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36ABD514-78E3-4777-95A2-D16CABF94859}"/>
              </a:ext>
            </a:extLst>
          </p:cNvPr>
          <p:cNvSpPr txBox="1">
            <a:spLocks/>
          </p:cNvSpPr>
          <p:nvPr/>
        </p:nvSpPr>
        <p:spPr>
          <a:xfrm>
            <a:off x="1520372" y="191705"/>
            <a:ext cx="9140371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>
                <a:solidFill>
                  <a:schemeClr val="tx1"/>
                </a:solidFill>
                <a:effectLst/>
              </a:rPr>
              <a:t>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1960894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32" name="Rectangle 8"/>
          <p:cNvSpPr>
            <a:spLocks noChangeArrowheads="1"/>
          </p:cNvSpPr>
          <p:nvPr/>
        </p:nvSpPr>
        <p:spPr bwMode="auto">
          <a:xfrm>
            <a:off x="2796365" y="2389525"/>
            <a:ext cx="990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Gap</a:t>
            </a:r>
          </a:p>
        </p:txBody>
      </p:sp>
      <p:sp>
        <p:nvSpPr>
          <p:cNvPr id="589833" name="Rectangle 9"/>
          <p:cNvSpPr>
            <a:spLocks noChangeArrowheads="1"/>
          </p:cNvSpPr>
          <p:nvPr/>
        </p:nvSpPr>
        <p:spPr bwMode="auto">
          <a:xfrm>
            <a:off x="3891517" y="2389728"/>
            <a:ext cx="1524000" cy="396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Insertion</a:t>
            </a:r>
          </a:p>
        </p:txBody>
      </p:sp>
      <p:sp>
        <p:nvSpPr>
          <p:cNvPr id="589834" name="Rectangle 10"/>
          <p:cNvSpPr>
            <a:spLocks noChangeArrowheads="1"/>
          </p:cNvSpPr>
          <p:nvPr/>
        </p:nvSpPr>
        <p:spPr bwMode="auto">
          <a:xfrm>
            <a:off x="5415518" y="2429025"/>
            <a:ext cx="1476153" cy="366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Deletion</a:t>
            </a:r>
          </a:p>
        </p:txBody>
      </p:sp>
      <p:sp>
        <p:nvSpPr>
          <p:cNvPr id="589835" name="Rectangle 11"/>
          <p:cNvSpPr>
            <a:spLocks noChangeArrowheads="1"/>
          </p:cNvSpPr>
          <p:nvPr/>
        </p:nvSpPr>
        <p:spPr bwMode="auto">
          <a:xfrm>
            <a:off x="7021033" y="2410130"/>
            <a:ext cx="1160721" cy="366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 err="1">
                <a:latin typeface="+mn-lt"/>
              </a:rPr>
              <a:t>Indel</a:t>
            </a:r>
            <a:endParaRPr lang="en-US" altLang="en-US" sz="1800" b="1" dirty="0">
              <a:latin typeface="+mn-lt"/>
            </a:endParaRPr>
          </a:p>
        </p:txBody>
      </p:sp>
      <p:pic>
        <p:nvPicPr>
          <p:cNvPr id="17" name="Picture 3" descr="18s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4"/>
          <a:stretch/>
        </p:blipFill>
        <p:spPr bwMode="auto">
          <a:xfrm>
            <a:off x="3444688" y="823860"/>
            <a:ext cx="5378824" cy="141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36ABD514-78E3-4777-95A2-D16CABF94859}"/>
              </a:ext>
            </a:extLst>
          </p:cNvPr>
          <p:cNvSpPr txBox="1">
            <a:spLocks/>
          </p:cNvSpPr>
          <p:nvPr/>
        </p:nvSpPr>
        <p:spPr>
          <a:xfrm>
            <a:off x="1520372" y="191705"/>
            <a:ext cx="9140371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>
                <a:solidFill>
                  <a:schemeClr val="tx1"/>
                </a:solidFill>
                <a:effectLst/>
              </a:rPr>
              <a:t>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3424585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32" name="Rectangle 8"/>
          <p:cNvSpPr>
            <a:spLocks noChangeArrowheads="1"/>
          </p:cNvSpPr>
          <p:nvPr/>
        </p:nvSpPr>
        <p:spPr bwMode="auto">
          <a:xfrm>
            <a:off x="2796365" y="2389525"/>
            <a:ext cx="990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Gap</a:t>
            </a:r>
          </a:p>
        </p:txBody>
      </p:sp>
      <p:sp>
        <p:nvSpPr>
          <p:cNvPr id="589833" name="Rectangle 9"/>
          <p:cNvSpPr>
            <a:spLocks noChangeArrowheads="1"/>
          </p:cNvSpPr>
          <p:nvPr/>
        </p:nvSpPr>
        <p:spPr bwMode="auto">
          <a:xfrm>
            <a:off x="3891517" y="2389728"/>
            <a:ext cx="1524000" cy="396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Insertion</a:t>
            </a:r>
          </a:p>
        </p:txBody>
      </p:sp>
      <p:sp>
        <p:nvSpPr>
          <p:cNvPr id="589834" name="Rectangle 10"/>
          <p:cNvSpPr>
            <a:spLocks noChangeArrowheads="1"/>
          </p:cNvSpPr>
          <p:nvPr/>
        </p:nvSpPr>
        <p:spPr bwMode="auto">
          <a:xfrm>
            <a:off x="5415518" y="2429025"/>
            <a:ext cx="1476153" cy="366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Deletion</a:t>
            </a:r>
          </a:p>
        </p:txBody>
      </p:sp>
      <p:sp>
        <p:nvSpPr>
          <p:cNvPr id="589835" name="Rectangle 11"/>
          <p:cNvSpPr>
            <a:spLocks noChangeArrowheads="1"/>
          </p:cNvSpPr>
          <p:nvPr/>
        </p:nvSpPr>
        <p:spPr bwMode="auto">
          <a:xfrm>
            <a:off x="7021033" y="2410130"/>
            <a:ext cx="1160721" cy="366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 err="1">
                <a:latin typeface="+mn-lt"/>
              </a:rPr>
              <a:t>Indel</a:t>
            </a:r>
            <a:endParaRPr lang="en-US" altLang="en-US" sz="1800" b="1" dirty="0">
              <a:latin typeface="+mn-lt"/>
            </a:endParaRPr>
          </a:p>
        </p:txBody>
      </p:sp>
      <p:sp>
        <p:nvSpPr>
          <p:cNvPr id="589836" name="Rectangle 12"/>
          <p:cNvSpPr>
            <a:spLocks noChangeArrowheads="1"/>
          </p:cNvSpPr>
          <p:nvPr/>
        </p:nvSpPr>
        <p:spPr bwMode="auto">
          <a:xfrm>
            <a:off x="8107324" y="2369489"/>
            <a:ext cx="1676400" cy="396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solidFill>
                  <a:schemeClr val="accent2"/>
                </a:solidFill>
                <a:latin typeface="Century Gothic" pitchFamily="34" charset="0"/>
              </a:rPr>
              <a:t> </a:t>
            </a:r>
            <a:r>
              <a:rPr lang="en-US" altLang="en-US" sz="1800" b="1" dirty="0">
                <a:latin typeface="+mn-lt"/>
              </a:rPr>
              <a:t>Mismatch</a:t>
            </a:r>
          </a:p>
        </p:txBody>
      </p:sp>
      <p:pic>
        <p:nvPicPr>
          <p:cNvPr id="17" name="Picture 3" descr="18s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4"/>
          <a:stretch/>
        </p:blipFill>
        <p:spPr bwMode="auto">
          <a:xfrm>
            <a:off x="3444688" y="823860"/>
            <a:ext cx="5378824" cy="141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36ABD514-78E3-4777-95A2-D16CABF94859}"/>
              </a:ext>
            </a:extLst>
          </p:cNvPr>
          <p:cNvSpPr txBox="1">
            <a:spLocks/>
          </p:cNvSpPr>
          <p:nvPr/>
        </p:nvSpPr>
        <p:spPr>
          <a:xfrm>
            <a:off x="1520372" y="191705"/>
            <a:ext cx="9140371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>
                <a:solidFill>
                  <a:schemeClr val="tx1"/>
                </a:solidFill>
                <a:effectLst/>
              </a:rPr>
              <a:t>Sequence Alignment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80DB96-ABE8-4330-94BE-3D0846A64971}"/>
              </a:ext>
            </a:extLst>
          </p:cNvPr>
          <p:cNvSpPr/>
          <p:nvPr/>
        </p:nvSpPr>
        <p:spPr>
          <a:xfrm>
            <a:off x="6891671" y="1371600"/>
            <a:ext cx="235960" cy="43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4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41831" cy="4351338"/>
          </a:xfrm>
        </p:spPr>
        <p:txBody>
          <a:bodyPr/>
          <a:lstStyle/>
          <a:p>
            <a:r>
              <a:rPr lang="en-US" dirty="0"/>
              <a:t>Descent with modification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335712" y="2138588"/>
            <a:ext cx="1415562" cy="720969"/>
            <a:chOff x="5864469" y="972832"/>
            <a:chExt cx="1415562" cy="72096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Oval 11"/>
            <p:cNvSpPr/>
            <p:nvPr/>
          </p:nvSpPr>
          <p:spPr>
            <a:xfrm>
              <a:off x="6242538" y="975946"/>
              <a:ext cx="1037493" cy="71474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5400000">
              <a:off x="5693019" y="1144282"/>
              <a:ext cx="720969" cy="378069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805246" y="1310054"/>
              <a:ext cx="430823" cy="122775"/>
            </a:xfrm>
            <a:custGeom>
              <a:avLst/>
              <a:gdLst>
                <a:gd name="connsiteX0" fmla="*/ 430823 w 430823"/>
                <a:gd name="connsiteY0" fmla="*/ 105508 h 122775"/>
                <a:gd name="connsiteX1" fmla="*/ 131885 w 430823"/>
                <a:gd name="connsiteY1" fmla="*/ 114300 h 122775"/>
                <a:gd name="connsiteX2" fmla="*/ 0 w 430823"/>
                <a:gd name="connsiteY2" fmla="*/ 0 h 12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823" h="122775">
                  <a:moveTo>
                    <a:pt x="430823" y="105508"/>
                  </a:moveTo>
                  <a:cubicBezTo>
                    <a:pt x="317256" y="118696"/>
                    <a:pt x="203689" y="131885"/>
                    <a:pt x="131885" y="114300"/>
                  </a:cubicBezTo>
                  <a:cubicBezTo>
                    <a:pt x="60081" y="96715"/>
                    <a:pt x="17585" y="14654"/>
                    <a:pt x="0" y="0"/>
                  </a:cubicBezTo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98677" y="1186962"/>
              <a:ext cx="114300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73205" y="3277981"/>
            <a:ext cx="1415562" cy="720969"/>
            <a:chOff x="5864469" y="972832"/>
            <a:chExt cx="1415562" cy="72096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7" name="Oval 16"/>
            <p:cNvSpPr/>
            <p:nvPr/>
          </p:nvSpPr>
          <p:spPr>
            <a:xfrm>
              <a:off x="6242538" y="975946"/>
              <a:ext cx="1037493" cy="71474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5693019" y="1144282"/>
              <a:ext cx="720969" cy="378069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805246" y="1310054"/>
              <a:ext cx="430823" cy="122775"/>
            </a:xfrm>
            <a:custGeom>
              <a:avLst/>
              <a:gdLst>
                <a:gd name="connsiteX0" fmla="*/ 430823 w 430823"/>
                <a:gd name="connsiteY0" fmla="*/ 105508 h 122775"/>
                <a:gd name="connsiteX1" fmla="*/ 131885 w 430823"/>
                <a:gd name="connsiteY1" fmla="*/ 114300 h 122775"/>
                <a:gd name="connsiteX2" fmla="*/ 0 w 430823"/>
                <a:gd name="connsiteY2" fmla="*/ 0 h 12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823" h="122775">
                  <a:moveTo>
                    <a:pt x="430823" y="105508"/>
                  </a:moveTo>
                  <a:cubicBezTo>
                    <a:pt x="317256" y="118696"/>
                    <a:pt x="203689" y="131885"/>
                    <a:pt x="131885" y="114300"/>
                  </a:cubicBezTo>
                  <a:cubicBezTo>
                    <a:pt x="60081" y="96715"/>
                    <a:pt x="17585" y="14654"/>
                    <a:pt x="0" y="0"/>
                  </a:cubicBezTo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998677" y="1186962"/>
              <a:ext cx="114300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13984" y="4393040"/>
            <a:ext cx="1415562" cy="720969"/>
            <a:chOff x="5864469" y="972832"/>
            <a:chExt cx="1415562" cy="720969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6242538" y="975946"/>
              <a:ext cx="1037493" cy="71474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5400000">
              <a:off x="5693019" y="1144282"/>
              <a:ext cx="720969" cy="378069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6805246" y="1310054"/>
              <a:ext cx="430823" cy="122775"/>
            </a:xfrm>
            <a:custGeom>
              <a:avLst/>
              <a:gdLst>
                <a:gd name="connsiteX0" fmla="*/ 430823 w 430823"/>
                <a:gd name="connsiteY0" fmla="*/ 105508 h 122775"/>
                <a:gd name="connsiteX1" fmla="*/ 131885 w 430823"/>
                <a:gd name="connsiteY1" fmla="*/ 114300 h 122775"/>
                <a:gd name="connsiteX2" fmla="*/ 0 w 430823"/>
                <a:gd name="connsiteY2" fmla="*/ 0 h 12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823" h="122775">
                  <a:moveTo>
                    <a:pt x="430823" y="105508"/>
                  </a:moveTo>
                  <a:cubicBezTo>
                    <a:pt x="317256" y="118696"/>
                    <a:pt x="203689" y="131885"/>
                    <a:pt x="131885" y="114300"/>
                  </a:cubicBezTo>
                  <a:cubicBezTo>
                    <a:pt x="60081" y="96715"/>
                    <a:pt x="17585" y="14654"/>
                    <a:pt x="0" y="0"/>
                  </a:cubicBezTo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998677" y="1186962"/>
              <a:ext cx="114300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254761" y="5653270"/>
            <a:ext cx="1415562" cy="720969"/>
            <a:chOff x="5864469" y="972832"/>
            <a:chExt cx="1415562" cy="720969"/>
          </a:xfrm>
          <a:solidFill>
            <a:schemeClr val="accent2">
              <a:lumMod val="75000"/>
            </a:schemeClr>
          </a:solidFill>
        </p:grpSpPr>
        <p:sp>
          <p:nvSpPr>
            <p:cNvPr id="27" name="Oval 26"/>
            <p:cNvSpPr/>
            <p:nvPr/>
          </p:nvSpPr>
          <p:spPr>
            <a:xfrm>
              <a:off x="6242538" y="975946"/>
              <a:ext cx="1037493" cy="71474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 rot="5400000">
              <a:off x="5693019" y="1144282"/>
              <a:ext cx="720969" cy="378069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805246" y="1310054"/>
              <a:ext cx="430823" cy="122775"/>
            </a:xfrm>
            <a:custGeom>
              <a:avLst/>
              <a:gdLst>
                <a:gd name="connsiteX0" fmla="*/ 430823 w 430823"/>
                <a:gd name="connsiteY0" fmla="*/ 105508 h 122775"/>
                <a:gd name="connsiteX1" fmla="*/ 131885 w 430823"/>
                <a:gd name="connsiteY1" fmla="*/ 114300 h 122775"/>
                <a:gd name="connsiteX2" fmla="*/ 0 w 430823"/>
                <a:gd name="connsiteY2" fmla="*/ 0 h 12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823" h="122775">
                  <a:moveTo>
                    <a:pt x="430823" y="105508"/>
                  </a:moveTo>
                  <a:cubicBezTo>
                    <a:pt x="317256" y="118696"/>
                    <a:pt x="203689" y="131885"/>
                    <a:pt x="131885" y="114300"/>
                  </a:cubicBezTo>
                  <a:cubicBezTo>
                    <a:pt x="60081" y="96715"/>
                    <a:pt x="17585" y="14654"/>
                    <a:pt x="0" y="0"/>
                  </a:cubicBezTo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998677" y="1186962"/>
              <a:ext cx="114300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8707312" y="1825625"/>
            <a:ext cx="2795957" cy="336183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984666">
            <a:off x="9054688" y="3164931"/>
            <a:ext cx="266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3873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82200" y="6407945"/>
            <a:ext cx="554832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F107D40-6348-42FB-8F0B-4C7CA698879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60</a:t>
            </a:fld>
            <a:endParaRPr lang="en-US" altLang="en-US" sz="1400" dirty="0"/>
          </a:p>
        </p:txBody>
      </p:sp>
      <p:sp>
        <p:nvSpPr>
          <p:cNvPr id="589827" name="Text Box 3"/>
          <p:cNvSpPr txBox="1">
            <a:spLocks noChangeArrowheads="1"/>
          </p:cNvSpPr>
          <p:nvPr/>
        </p:nvSpPr>
        <p:spPr bwMode="auto">
          <a:xfrm>
            <a:off x="1981200" y="2984990"/>
            <a:ext cx="80200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AATTCTGGCCCTCTCTTCCCGGGTTACGTCCTTTAAACAATTCCGGG </a:t>
            </a:r>
          </a:p>
        </p:txBody>
      </p:sp>
      <p:sp>
        <p:nvSpPr>
          <p:cNvPr id="589828" name="Text Box 4"/>
          <p:cNvSpPr txBox="1">
            <a:spLocks noChangeArrowheads="1"/>
          </p:cNvSpPr>
          <p:nvPr/>
        </p:nvSpPr>
        <p:spPr bwMode="auto">
          <a:xfrm>
            <a:off x="1981200" y="3409800"/>
            <a:ext cx="8305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AATTCGGGCCCTCTCATCCCGGGAAATTACGTCGTTTAAACAATTCCGGG</a:t>
            </a:r>
          </a:p>
        </p:txBody>
      </p:sp>
      <p:sp>
        <p:nvSpPr>
          <p:cNvPr id="589832" name="Rectangle 8"/>
          <p:cNvSpPr>
            <a:spLocks noChangeArrowheads="1"/>
          </p:cNvSpPr>
          <p:nvPr/>
        </p:nvSpPr>
        <p:spPr bwMode="auto">
          <a:xfrm>
            <a:off x="2796365" y="2389525"/>
            <a:ext cx="990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Gap</a:t>
            </a:r>
          </a:p>
        </p:txBody>
      </p:sp>
      <p:sp>
        <p:nvSpPr>
          <p:cNvPr id="589833" name="Rectangle 9"/>
          <p:cNvSpPr>
            <a:spLocks noChangeArrowheads="1"/>
          </p:cNvSpPr>
          <p:nvPr/>
        </p:nvSpPr>
        <p:spPr bwMode="auto">
          <a:xfrm>
            <a:off x="3891517" y="2389728"/>
            <a:ext cx="1524000" cy="396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Insertion</a:t>
            </a:r>
          </a:p>
        </p:txBody>
      </p:sp>
      <p:sp>
        <p:nvSpPr>
          <p:cNvPr id="589834" name="Rectangle 10"/>
          <p:cNvSpPr>
            <a:spLocks noChangeArrowheads="1"/>
          </p:cNvSpPr>
          <p:nvPr/>
        </p:nvSpPr>
        <p:spPr bwMode="auto">
          <a:xfrm>
            <a:off x="5415518" y="2429025"/>
            <a:ext cx="1476153" cy="366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Deletion</a:t>
            </a:r>
          </a:p>
        </p:txBody>
      </p:sp>
      <p:sp>
        <p:nvSpPr>
          <p:cNvPr id="589835" name="Rectangle 11"/>
          <p:cNvSpPr>
            <a:spLocks noChangeArrowheads="1"/>
          </p:cNvSpPr>
          <p:nvPr/>
        </p:nvSpPr>
        <p:spPr bwMode="auto">
          <a:xfrm>
            <a:off x="7021033" y="2410130"/>
            <a:ext cx="1160721" cy="366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 err="1">
                <a:latin typeface="+mn-lt"/>
              </a:rPr>
              <a:t>Indel</a:t>
            </a:r>
            <a:endParaRPr lang="en-US" altLang="en-US" sz="1800" b="1" dirty="0">
              <a:latin typeface="+mn-lt"/>
            </a:endParaRPr>
          </a:p>
        </p:txBody>
      </p:sp>
      <p:sp>
        <p:nvSpPr>
          <p:cNvPr id="589836" name="Rectangle 12"/>
          <p:cNvSpPr>
            <a:spLocks noChangeArrowheads="1"/>
          </p:cNvSpPr>
          <p:nvPr/>
        </p:nvSpPr>
        <p:spPr bwMode="auto">
          <a:xfrm>
            <a:off x="8107324" y="2369489"/>
            <a:ext cx="1676400" cy="396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solidFill>
                  <a:schemeClr val="accent2"/>
                </a:solidFill>
                <a:latin typeface="Century Gothic" pitchFamily="34" charset="0"/>
              </a:rPr>
              <a:t> </a:t>
            </a:r>
            <a:r>
              <a:rPr lang="en-US" altLang="en-US" sz="1800" b="1" dirty="0">
                <a:latin typeface="+mn-lt"/>
              </a:rPr>
              <a:t>Mismatch</a:t>
            </a:r>
          </a:p>
        </p:txBody>
      </p:sp>
      <p:pic>
        <p:nvPicPr>
          <p:cNvPr id="17" name="Picture 3" descr="18s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4"/>
          <a:stretch/>
        </p:blipFill>
        <p:spPr bwMode="auto">
          <a:xfrm>
            <a:off x="3444688" y="823860"/>
            <a:ext cx="5378824" cy="141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36ABD514-78E3-4777-95A2-D16CABF94859}"/>
              </a:ext>
            </a:extLst>
          </p:cNvPr>
          <p:cNvSpPr txBox="1">
            <a:spLocks/>
          </p:cNvSpPr>
          <p:nvPr/>
        </p:nvSpPr>
        <p:spPr>
          <a:xfrm>
            <a:off x="1520372" y="191705"/>
            <a:ext cx="9140371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>
                <a:solidFill>
                  <a:schemeClr val="tx1"/>
                </a:solidFill>
                <a:effectLst/>
              </a:rPr>
              <a:t>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2436461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7" name="Text Box 3"/>
          <p:cNvSpPr txBox="1">
            <a:spLocks noChangeArrowheads="1"/>
          </p:cNvSpPr>
          <p:nvPr/>
        </p:nvSpPr>
        <p:spPr bwMode="auto">
          <a:xfrm>
            <a:off x="1981200" y="2984990"/>
            <a:ext cx="80200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AATTCTGGCCCTCTCTTCCCGGGTTACGTCCTTTAAACAATTCCGGG </a:t>
            </a:r>
          </a:p>
        </p:txBody>
      </p:sp>
      <p:sp>
        <p:nvSpPr>
          <p:cNvPr id="589828" name="Text Box 4"/>
          <p:cNvSpPr txBox="1">
            <a:spLocks noChangeArrowheads="1"/>
          </p:cNvSpPr>
          <p:nvPr/>
        </p:nvSpPr>
        <p:spPr bwMode="auto">
          <a:xfrm>
            <a:off x="1981200" y="3409800"/>
            <a:ext cx="8305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AATTCGGGCCCTCTCATCCCGGGAAATTACGTCGTTTAAACAATTCCGGG</a:t>
            </a:r>
          </a:p>
        </p:txBody>
      </p:sp>
      <p:sp>
        <p:nvSpPr>
          <p:cNvPr id="589829" name="Text Box 5"/>
          <p:cNvSpPr txBox="1">
            <a:spLocks noChangeArrowheads="1"/>
          </p:cNvSpPr>
          <p:nvPr/>
        </p:nvSpPr>
        <p:spPr bwMode="auto">
          <a:xfrm>
            <a:off x="1981200" y="4470737"/>
            <a:ext cx="845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AATTC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GGCCCTCTC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TCCCGGG</a:t>
            </a:r>
            <a:r>
              <a:rPr lang="en-US" sz="2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AAA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TTACGTC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TTTAAACAATTCCGGG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1         2         3         4         5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</a:t>
            </a:r>
          </a:p>
        </p:txBody>
      </p:sp>
      <p:sp>
        <p:nvSpPr>
          <p:cNvPr id="589830" name="Text Box 6"/>
          <p:cNvSpPr txBox="1">
            <a:spLocks noChangeArrowheads="1"/>
          </p:cNvSpPr>
          <p:nvPr/>
        </p:nvSpPr>
        <p:spPr bwMode="auto">
          <a:xfrm>
            <a:off x="1981200" y="4038600"/>
            <a:ext cx="8001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AATTC</a:t>
            </a:r>
            <a:r>
              <a:rPr 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GGCCCTCTC</a:t>
            </a:r>
            <a:r>
              <a:rPr 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TCCCGGG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-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--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TTACGTC</a:t>
            </a:r>
            <a:r>
              <a:rPr 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TTTAAACAATTCCGGG</a:t>
            </a:r>
            <a:endParaRPr lang="en-US" sz="2000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</p:txBody>
      </p:sp>
      <p:sp>
        <p:nvSpPr>
          <p:cNvPr id="589831" name="Text Box 7"/>
          <p:cNvSpPr txBox="1">
            <a:spLocks noChangeArrowheads="1"/>
          </p:cNvSpPr>
          <p:nvPr/>
        </p:nvSpPr>
        <p:spPr bwMode="auto">
          <a:xfrm>
            <a:off x="1981200" y="4251325"/>
            <a:ext cx="8001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||||| ||||||||| |||||||   ||||||| ||||||||||||||||</a:t>
            </a:r>
            <a:endParaRPr lang="en-US" sz="2400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</p:txBody>
      </p:sp>
      <p:sp>
        <p:nvSpPr>
          <p:cNvPr id="589832" name="Rectangle 8"/>
          <p:cNvSpPr>
            <a:spLocks noChangeArrowheads="1"/>
          </p:cNvSpPr>
          <p:nvPr/>
        </p:nvSpPr>
        <p:spPr bwMode="auto">
          <a:xfrm>
            <a:off x="2796365" y="2389525"/>
            <a:ext cx="990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Gap</a:t>
            </a:r>
          </a:p>
        </p:txBody>
      </p:sp>
      <p:sp>
        <p:nvSpPr>
          <p:cNvPr id="589833" name="Rectangle 9"/>
          <p:cNvSpPr>
            <a:spLocks noChangeArrowheads="1"/>
          </p:cNvSpPr>
          <p:nvPr/>
        </p:nvSpPr>
        <p:spPr bwMode="auto">
          <a:xfrm>
            <a:off x="3891517" y="2389728"/>
            <a:ext cx="1524000" cy="396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Insertion</a:t>
            </a:r>
          </a:p>
        </p:txBody>
      </p:sp>
      <p:sp>
        <p:nvSpPr>
          <p:cNvPr id="589834" name="Rectangle 10"/>
          <p:cNvSpPr>
            <a:spLocks noChangeArrowheads="1"/>
          </p:cNvSpPr>
          <p:nvPr/>
        </p:nvSpPr>
        <p:spPr bwMode="auto">
          <a:xfrm>
            <a:off x="5415518" y="2429025"/>
            <a:ext cx="1476153" cy="366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Deletion</a:t>
            </a:r>
          </a:p>
        </p:txBody>
      </p:sp>
      <p:sp>
        <p:nvSpPr>
          <p:cNvPr id="589835" name="Rectangle 11"/>
          <p:cNvSpPr>
            <a:spLocks noChangeArrowheads="1"/>
          </p:cNvSpPr>
          <p:nvPr/>
        </p:nvSpPr>
        <p:spPr bwMode="auto">
          <a:xfrm>
            <a:off x="7021033" y="2410130"/>
            <a:ext cx="1160721" cy="366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 err="1">
                <a:latin typeface="+mn-lt"/>
              </a:rPr>
              <a:t>Indel</a:t>
            </a:r>
            <a:endParaRPr lang="en-US" altLang="en-US" sz="1800" b="1" dirty="0">
              <a:latin typeface="+mn-lt"/>
            </a:endParaRPr>
          </a:p>
        </p:txBody>
      </p:sp>
      <p:sp>
        <p:nvSpPr>
          <p:cNvPr id="589836" name="Rectangle 12"/>
          <p:cNvSpPr>
            <a:spLocks noChangeArrowheads="1"/>
          </p:cNvSpPr>
          <p:nvPr/>
        </p:nvSpPr>
        <p:spPr bwMode="auto">
          <a:xfrm>
            <a:off x="8107324" y="2369489"/>
            <a:ext cx="1676400" cy="396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solidFill>
                  <a:schemeClr val="accent2"/>
                </a:solidFill>
                <a:latin typeface="Century Gothic" pitchFamily="34" charset="0"/>
              </a:rPr>
              <a:t> </a:t>
            </a:r>
            <a:r>
              <a:rPr lang="en-US" altLang="en-US" sz="1800" b="1" dirty="0">
                <a:latin typeface="+mn-lt"/>
              </a:rPr>
              <a:t>Mismatch</a:t>
            </a:r>
          </a:p>
        </p:txBody>
      </p:sp>
      <p:pic>
        <p:nvPicPr>
          <p:cNvPr id="17" name="Picture 3" descr="18s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4"/>
          <a:stretch/>
        </p:blipFill>
        <p:spPr bwMode="auto">
          <a:xfrm>
            <a:off x="3444688" y="823860"/>
            <a:ext cx="5378824" cy="141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36ABD514-78E3-4777-95A2-D16CABF94859}"/>
              </a:ext>
            </a:extLst>
          </p:cNvPr>
          <p:cNvSpPr txBox="1">
            <a:spLocks/>
          </p:cNvSpPr>
          <p:nvPr/>
        </p:nvSpPr>
        <p:spPr>
          <a:xfrm>
            <a:off x="1520372" y="191705"/>
            <a:ext cx="9140371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>
                <a:solidFill>
                  <a:schemeClr val="tx1"/>
                </a:solidFill>
                <a:effectLst/>
              </a:rPr>
              <a:t>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1847993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7" name="Text Box 3"/>
          <p:cNvSpPr txBox="1">
            <a:spLocks noChangeArrowheads="1"/>
          </p:cNvSpPr>
          <p:nvPr/>
        </p:nvSpPr>
        <p:spPr bwMode="auto">
          <a:xfrm>
            <a:off x="1981200" y="2984990"/>
            <a:ext cx="80200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AATTCTGGCCCTCTCTTCCCGGGTTACGTCCTTTAAACAATTCCGGG </a:t>
            </a:r>
          </a:p>
        </p:txBody>
      </p:sp>
      <p:sp>
        <p:nvSpPr>
          <p:cNvPr id="589828" name="Text Box 4"/>
          <p:cNvSpPr txBox="1">
            <a:spLocks noChangeArrowheads="1"/>
          </p:cNvSpPr>
          <p:nvPr/>
        </p:nvSpPr>
        <p:spPr bwMode="auto">
          <a:xfrm>
            <a:off x="1981200" y="3409800"/>
            <a:ext cx="8305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AATTCGGGCCCTCTCATCCCGGGAAATTACGTCGTTTAAACAATTCCGGG</a:t>
            </a:r>
          </a:p>
        </p:txBody>
      </p:sp>
      <p:sp>
        <p:nvSpPr>
          <p:cNvPr id="589829" name="Text Box 5"/>
          <p:cNvSpPr txBox="1">
            <a:spLocks noChangeArrowheads="1"/>
          </p:cNvSpPr>
          <p:nvPr/>
        </p:nvSpPr>
        <p:spPr bwMode="auto">
          <a:xfrm>
            <a:off x="1981200" y="4470737"/>
            <a:ext cx="845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AATTC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GGCCCTCTC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TCCCGGG</a:t>
            </a:r>
            <a:r>
              <a:rPr lang="en-US" sz="2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AAA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TTACGTC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TTTAAACAATTCCGGG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1         2         3         4         5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</a:t>
            </a:r>
          </a:p>
        </p:txBody>
      </p:sp>
      <p:sp>
        <p:nvSpPr>
          <p:cNvPr id="589830" name="Text Box 6"/>
          <p:cNvSpPr txBox="1">
            <a:spLocks noChangeArrowheads="1"/>
          </p:cNvSpPr>
          <p:nvPr/>
        </p:nvSpPr>
        <p:spPr bwMode="auto">
          <a:xfrm>
            <a:off x="1981200" y="4038600"/>
            <a:ext cx="8001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AATTC</a:t>
            </a:r>
            <a:r>
              <a:rPr 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GGCCCTCTC</a:t>
            </a:r>
            <a:r>
              <a:rPr 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TCCCGGG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-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--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TTACGTC</a:t>
            </a:r>
            <a:r>
              <a:rPr 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</a:t>
            </a:r>
            <a:r>
              <a:rPr 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TTTAAACAATTCCGGG</a:t>
            </a:r>
            <a:endParaRPr lang="en-US" sz="2000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</p:txBody>
      </p:sp>
      <p:sp>
        <p:nvSpPr>
          <p:cNvPr id="589831" name="Text Box 7"/>
          <p:cNvSpPr txBox="1">
            <a:spLocks noChangeArrowheads="1"/>
          </p:cNvSpPr>
          <p:nvPr/>
        </p:nvSpPr>
        <p:spPr bwMode="auto">
          <a:xfrm>
            <a:off x="1981200" y="4251325"/>
            <a:ext cx="8001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||||| ||||||||| |||||||   ||||||| ||||||||||||||||</a:t>
            </a:r>
            <a:endParaRPr lang="en-US" sz="2400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</p:txBody>
      </p:sp>
      <p:sp>
        <p:nvSpPr>
          <p:cNvPr id="589832" name="Rectangle 8"/>
          <p:cNvSpPr>
            <a:spLocks noChangeArrowheads="1"/>
          </p:cNvSpPr>
          <p:nvPr/>
        </p:nvSpPr>
        <p:spPr bwMode="auto">
          <a:xfrm>
            <a:off x="2796365" y="2389525"/>
            <a:ext cx="990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Gap</a:t>
            </a:r>
          </a:p>
        </p:txBody>
      </p:sp>
      <p:sp>
        <p:nvSpPr>
          <p:cNvPr id="589833" name="Rectangle 9"/>
          <p:cNvSpPr>
            <a:spLocks noChangeArrowheads="1"/>
          </p:cNvSpPr>
          <p:nvPr/>
        </p:nvSpPr>
        <p:spPr bwMode="auto">
          <a:xfrm>
            <a:off x="3891517" y="2389728"/>
            <a:ext cx="1524000" cy="396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Insertion</a:t>
            </a:r>
          </a:p>
        </p:txBody>
      </p:sp>
      <p:sp>
        <p:nvSpPr>
          <p:cNvPr id="589834" name="Rectangle 10"/>
          <p:cNvSpPr>
            <a:spLocks noChangeArrowheads="1"/>
          </p:cNvSpPr>
          <p:nvPr/>
        </p:nvSpPr>
        <p:spPr bwMode="auto">
          <a:xfrm>
            <a:off x="5415518" y="2429025"/>
            <a:ext cx="1476153" cy="366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latin typeface="+mn-lt"/>
              </a:rPr>
              <a:t>Deletion</a:t>
            </a:r>
          </a:p>
        </p:txBody>
      </p:sp>
      <p:sp>
        <p:nvSpPr>
          <p:cNvPr id="589835" name="Rectangle 11"/>
          <p:cNvSpPr>
            <a:spLocks noChangeArrowheads="1"/>
          </p:cNvSpPr>
          <p:nvPr/>
        </p:nvSpPr>
        <p:spPr bwMode="auto">
          <a:xfrm>
            <a:off x="7021033" y="2410130"/>
            <a:ext cx="1160721" cy="366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 err="1">
                <a:latin typeface="+mn-lt"/>
              </a:rPr>
              <a:t>Indel</a:t>
            </a:r>
            <a:endParaRPr lang="en-US" altLang="en-US" sz="1800" b="1" dirty="0">
              <a:latin typeface="+mn-lt"/>
            </a:endParaRPr>
          </a:p>
        </p:txBody>
      </p:sp>
      <p:sp>
        <p:nvSpPr>
          <p:cNvPr id="589836" name="Rectangle 12"/>
          <p:cNvSpPr>
            <a:spLocks noChangeArrowheads="1"/>
          </p:cNvSpPr>
          <p:nvPr/>
        </p:nvSpPr>
        <p:spPr bwMode="auto">
          <a:xfrm>
            <a:off x="8107324" y="2369489"/>
            <a:ext cx="1676400" cy="396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>
                <a:solidFill>
                  <a:schemeClr val="accent2"/>
                </a:solidFill>
                <a:latin typeface="Century Gothic" pitchFamily="34" charset="0"/>
              </a:rPr>
              <a:t> </a:t>
            </a:r>
            <a:r>
              <a:rPr lang="en-US" altLang="en-US" sz="1800" b="1" dirty="0">
                <a:latin typeface="+mn-lt"/>
              </a:rPr>
              <a:t>Mismatch</a:t>
            </a:r>
          </a:p>
        </p:txBody>
      </p:sp>
      <p:pic>
        <p:nvPicPr>
          <p:cNvPr id="17" name="Picture 3" descr="18s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4"/>
          <a:stretch/>
        </p:blipFill>
        <p:spPr bwMode="auto">
          <a:xfrm>
            <a:off x="3444688" y="823860"/>
            <a:ext cx="5378824" cy="141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36ABD514-78E3-4777-95A2-D16CABF94859}"/>
              </a:ext>
            </a:extLst>
          </p:cNvPr>
          <p:cNvSpPr txBox="1">
            <a:spLocks/>
          </p:cNvSpPr>
          <p:nvPr/>
        </p:nvSpPr>
        <p:spPr>
          <a:xfrm>
            <a:off x="1520372" y="191705"/>
            <a:ext cx="9140371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>
                <a:solidFill>
                  <a:schemeClr val="tx1"/>
                </a:solidFill>
                <a:effectLst/>
              </a:rPr>
              <a:t>Sequence Alignment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FBF2F9-CC07-47DA-8F7C-C32634BE28EF}"/>
              </a:ext>
            </a:extLst>
          </p:cNvPr>
          <p:cNvSpPr/>
          <p:nvPr/>
        </p:nvSpPr>
        <p:spPr>
          <a:xfrm>
            <a:off x="2743201" y="4038600"/>
            <a:ext cx="327835" cy="3258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9BFFC3-D3F1-4201-973B-AC29EB2E67A5}"/>
              </a:ext>
            </a:extLst>
          </p:cNvPr>
          <p:cNvSpPr/>
          <p:nvPr/>
        </p:nvSpPr>
        <p:spPr>
          <a:xfrm>
            <a:off x="2743201" y="4495800"/>
            <a:ext cx="327835" cy="3258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5EEDE7-3AF3-4861-AB38-A69A6B7FCDA9}"/>
              </a:ext>
            </a:extLst>
          </p:cNvPr>
          <p:cNvSpPr/>
          <p:nvPr/>
        </p:nvSpPr>
        <p:spPr>
          <a:xfrm>
            <a:off x="4267201" y="4093736"/>
            <a:ext cx="327835" cy="3258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139668-F57C-46EC-ACDA-046A4BBA0CD7}"/>
              </a:ext>
            </a:extLst>
          </p:cNvPr>
          <p:cNvSpPr/>
          <p:nvPr/>
        </p:nvSpPr>
        <p:spPr>
          <a:xfrm>
            <a:off x="4244166" y="4474736"/>
            <a:ext cx="327835" cy="3258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9C4AF6-A84C-4805-A939-26BC464431B1}"/>
              </a:ext>
            </a:extLst>
          </p:cNvPr>
          <p:cNvSpPr/>
          <p:nvPr/>
        </p:nvSpPr>
        <p:spPr>
          <a:xfrm>
            <a:off x="7010401" y="4038600"/>
            <a:ext cx="327835" cy="3258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B2FBFC4-C241-4A14-B368-DE79CFC9327E}"/>
              </a:ext>
            </a:extLst>
          </p:cNvPr>
          <p:cNvSpPr/>
          <p:nvPr/>
        </p:nvSpPr>
        <p:spPr>
          <a:xfrm>
            <a:off x="6987366" y="4474736"/>
            <a:ext cx="327835" cy="3258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89357D-6BB9-47EB-9880-78D7CDFE133E}"/>
              </a:ext>
            </a:extLst>
          </p:cNvPr>
          <p:cNvSpPr/>
          <p:nvPr/>
        </p:nvSpPr>
        <p:spPr>
          <a:xfrm>
            <a:off x="5387164" y="3982761"/>
            <a:ext cx="785036" cy="92367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522976" y="4906439"/>
            <a:ext cx="164592" cy="48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5011479" y="5283756"/>
            <a:ext cx="1160721" cy="366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b" anchorCtr="1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00"/>
              </a:buClr>
              <a:buNone/>
            </a:pPr>
            <a:r>
              <a:rPr lang="en-US" altLang="en-US" sz="1800" b="1" dirty="0" err="1">
                <a:latin typeface="+mn-lt"/>
              </a:rPr>
              <a:t>Indel</a:t>
            </a:r>
            <a:endParaRPr lang="en-US" altLang="en-US" sz="18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4017" y="5649964"/>
            <a:ext cx="83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this alignment we don’t know if the </a:t>
            </a:r>
            <a:r>
              <a:rPr lang="en-US" dirty="0" err="1"/>
              <a:t>indel</a:t>
            </a:r>
            <a:r>
              <a:rPr lang="en-US" dirty="0"/>
              <a:t> is a result of an insertion in sequence or a deletion in the other</a:t>
            </a:r>
          </a:p>
        </p:txBody>
      </p:sp>
    </p:spTree>
    <p:extLst>
      <p:ext uri="{BB962C8B-B14F-4D97-AF65-F5344CB8AC3E}">
        <p14:creationId xmlns:p14="http://schemas.microsoft.com/office/powerpoint/2010/main" val="2188199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26" y="1316736"/>
            <a:ext cx="10859622" cy="4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4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C1A2-377F-41CB-A904-B18975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8403B-2624-45D7-8513-85531331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8049"/>
            <a:ext cx="1655064" cy="1707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41" y="2705673"/>
            <a:ext cx="3589131" cy="1473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1376" y="2705672"/>
            <a:ext cx="30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63" y="2511552"/>
            <a:ext cx="1400017" cy="18193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41939" y="2705671"/>
            <a:ext cx="30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=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472" y="2080769"/>
            <a:ext cx="3005328" cy="30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29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H="1">
            <a:off x="3195828" y="1216152"/>
            <a:ext cx="1357884" cy="80067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7029" y="2179864"/>
            <a:ext cx="4471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Distance Based:</a:t>
            </a:r>
          </a:p>
          <a:p>
            <a:pPr lvl="1"/>
            <a:r>
              <a:rPr lang="en-US" dirty="0"/>
              <a:t>Transform the sequence data into pairwise distances, and then use the matrix during tree building, ignoring characters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6" y="3820232"/>
            <a:ext cx="5310041" cy="15659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7029" y="5532120"/>
            <a:ext cx="489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Methods:</a:t>
            </a:r>
            <a:r>
              <a:rPr lang="en-US" b="1" dirty="0"/>
              <a:t> </a:t>
            </a:r>
            <a:r>
              <a:rPr lang="en-US" dirty="0"/>
              <a:t>UPGMA and Neighbor Joining Tree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88336" y="473929"/>
            <a:ext cx="619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Two main construction methods </a:t>
            </a:r>
          </a:p>
        </p:txBody>
      </p:sp>
    </p:spTree>
    <p:extLst>
      <p:ext uri="{BB962C8B-B14F-4D97-AF65-F5344CB8AC3E}">
        <p14:creationId xmlns:p14="http://schemas.microsoft.com/office/powerpoint/2010/main" val="1222031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H="1">
            <a:off x="3195828" y="1216152"/>
            <a:ext cx="1357884" cy="80067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7029" y="2179864"/>
            <a:ext cx="4471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Distance Based:</a:t>
            </a:r>
          </a:p>
          <a:p>
            <a:pPr lvl="1"/>
            <a:r>
              <a:rPr lang="en-US" dirty="0"/>
              <a:t>Transform the sequence data into pairwise distances, and then use the matrix during tree building, ignoring characters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6" y="3820232"/>
            <a:ext cx="5310041" cy="156591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370064" y="1182924"/>
            <a:ext cx="896112" cy="72817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19544" y="2221992"/>
            <a:ext cx="4471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Character based:</a:t>
            </a:r>
          </a:p>
          <a:p>
            <a:pPr lvl="1"/>
            <a:r>
              <a:rPr lang="en-US" dirty="0"/>
              <a:t>Uses the differences in sequence characters to generate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7029" y="5532120"/>
            <a:ext cx="489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Methods:</a:t>
            </a:r>
            <a:r>
              <a:rPr lang="en-US" b="1" dirty="0"/>
              <a:t> </a:t>
            </a:r>
            <a:r>
              <a:rPr lang="en-US" dirty="0"/>
              <a:t>UPGMA and Neighbor Joining Tree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026" y="3707748"/>
            <a:ext cx="4719484" cy="16518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00232" y="5532120"/>
            <a:ext cx="4890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Methods: </a:t>
            </a:r>
            <a:r>
              <a:rPr lang="en-US" dirty="0"/>
              <a:t>Maximum Parsimony and Maximum Likelihood Trees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88336" y="473929"/>
            <a:ext cx="619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Two main construction methods </a:t>
            </a:r>
          </a:p>
        </p:txBody>
      </p:sp>
    </p:spTree>
    <p:extLst>
      <p:ext uri="{BB962C8B-B14F-4D97-AF65-F5344CB8AC3E}">
        <p14:creationId xmlns:p14="http://schemas.microsoft.com/office/powerpoint/2010/main" val="4112227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C1A2-377F-41CB-A904-B18975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8403B-2624-45D7-8513-85531331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311"/>
            <a:ext cx="3636056" cy="3751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3480" y="1773936"/>
            <a:ext cx="66476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Selecting your gene of interest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 that are highly conserved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Important to the function of the organism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Ensures that the majority of the mutation in the gene is neutral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closely related are your species of interest?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genes are more appropriate for the level of difference you are interested 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You would not want to use four legs as a character for differentiating mice because they all have four legs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Head shape or tooth shape might be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Distantly related species: RAG1, ODC, CMOS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closely related: CYTB, COI, COII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428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nmpdr.org/FIG/wiki/pub/FIG/FastaFormat/FastaForma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24243" r="7597" b="25755"/>
          <a:stretch/>
        </p:blipFill>
        <p:spPr bwMode="auto">
          <a:xfrm>
            <a:off x="1866900" y="2286000"/>
            <a:ext cx="8458200" cy="25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4610100" y="152400"/>
            <a:ext cx="2971800" cy="5969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en-US" sz="3200" dirty="0" err="1">
                <a:solidFill>
                  <a:schemeClr val="accent3">
                    <a:lumMod val="75000"/>
                  </a:schemeClr>
                </a:solidFill>
              </a:rPr>
              <a:t>Fasta</a:t>
            </a:r>
            <a:r>
              <a:rPr lang="en-US" altLang="en-US" sz="3200" dirty="0">
                <a:solidFill>
                  <a:schemeClr val="accent3">
                    <a:lumMod val="75000"/>
                  </a:schemeClr>
                </a:solidFill>
              </a:rPr>
              <a:t> Format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4BC2B43-A166-4BC4-92B6-D7277BA7BB25}"/>
              </a:ext>
            </a:extLst>
          </p:cNvPr>
          <p:cNvSpPr txBox="1">
            <a:spLocks/>
          </p:cNvSpPr>
          <p:nvPr/>
        </p:nvSpPr>
        <p:spPr>
          <a:xfrm>
            <a:off x="1543050" y="267595"/>
            <a:ext cx="9124950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 err="1">
                <a:solidFill>
                  <a:schemeClr val="tx1"/>
                </a:solidFill>
                <a:effectLst/>
              </a:rPr>
              <a:t>Fasta</a:t>
            </a:r>
            <a:r>
              <a:rPr lang="en-US" altLang="en-US" sz="3600" dirty="0">
                <a:solidFill>
                  <a:schemeClr val="tx1"/>
                </a:solidFill>
                <a:effectLst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21100136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nmpdr.org/FIG/wiki/pub/FIG/FastaFormat/FastaForma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-2" r="7597" b="25756"/>
          <a:stretch/>
        </p:blipFill>
        <p:spPr bwMode="auto">
          <a:xfrm>
            <a:off x="1866900" y="1066800"/>
            <a:ext cx="84582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FE5B66-3EC7-4108-AAA7-A42725365E8A}"/>
              </a:ext>
            </a:extLst>
          </p:cNvPr>
          <p:cNvSpPr txBox="1">
            <a:spLocks/>
          </p:cNvSpPr>
          <p:nvPr/>
        </p:nvSpPr>
        <p:spPr>
          <a:xfrm>
            <a:off x="1543050" y="267595"/>
            <a:ext cx="9124950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 err="1">
                <a:solidFill>
                  <a:schemeClr val="tx1"/>
                </a:solidFill>
                <a:effectLst/>
              </a:rPr>
              <a:t>Fasta</a:t>
            </a:r>
            <a:r>
              <a:rPr lang="en-US" altLang="en-US" sz="3600" dirty="0">
                <a:solidFill>
                  <a:schemeClr val="tx1"/>
                </a:solidFill>
                <a:effectLst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76421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44" y="1690688"/>
            <a:ext cx="6940075" cy="5062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788159" cy="4481869"/>
          </a:xfrm>
        </p:spPr>
        <p:txBody>
          <a:bodyPr/>
          <a:lstStyle/>
          <a:p>
            <a:r>
              <a:rPr lang="en-US" dirty="0"/>
              <a:t>Descent with modification</a:t>
            </a:r>
          </a:p>
          <a:p>
            <a:endParaRPr lang="en-US" dirty="0"/>
          </a:p>
          <a:p>
            <a:r>
              <a:rPr lang="en-US" dirty="0"/>
              <a:t>Biological evolution is the change in inherited traits over successive generations in populations of organisms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48525" y="6552934"/>
            <a:ext cx="55340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Understanding Evolution. 2020. University of California Museum of Paleontology. 8 August 2020 &lt;http://evolution.berkeley.edu/&gt;. </a:t>
            </a:r>
          </a:p>
        </p:txBody>
      </p:sp>
    </p:spTree>
    <p:extLst>
      <p:ext uri="{BB962C8B-B14F-4D97-AF65-F5344CB8AC3E}">
        <p14:creationId xmlns:p14="http://schemas.microsoft.com/office/powerpoint/2010/main" val="29842215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nmpdr.org/FIG/wiki/pub/FIG/FastaFormat/FastaForma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-1517" r="7597" b="4542"/>
          <a:stretch/>
        </p:blipFill>
        <p:spPr bwMode="auto">
          <a:xfrm>
            <a:off x="1866900" y="990600"/>
            <a:ext cx="8458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21FEA89-D272-4ED4-99BC-C61EF8EA9AE6}"/>
              </a:ext>
            </a:extLst>
          </p:cNvPr>
          <p:cNvSpPr txBox="1">
            <a:spLocks/>
          </p:cNvSpPr>
          <p:nvPr/>
        </p:nvSpPr>
        <p:spPr>
          <a:xfrm>
            <a:off x="1543050" y="267595"/>
            <a:ext cx="9124950" cy="484525"/>
          </a:xfrm>
          <a:prstGeom prst="rect">
            <a:avLst/>
          </a:prstGeom>
          <a:solidFill>
            <a:srgbClr val="7DEBD6"/>
          </a:solidFill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en-US" sz="3600" dirty="0" err="1">
                <a:solidFill>
                  <a:schemeClr val="tx1"/>
                </a:solidFill>
                <a:effectLst/>
              </a:rPr>
              <a:t>Fasta</a:t>
            </a:r>
            <a:r>
              <a:rPr lang="en-US" altLang="en-US" sz="3600" dirty="0">
                <a:solidFill>
                  <a:schemeClr val="tx1"/>
                </a:solidFill>
                <a:effectLst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4048418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GenBank</a:t>
            </a:r>
            <a:r>
              <a:rPr lang="en-US" dirty="0"/>
              <a:t> Data Repository</a:t>
            </a:r>
          </a:p>
          <a:p>
            <a:pPr lvl="1"/>
            <a:r>
              <a:rPr lang="en-US" dirty="0"/>
              <a:t>Maintained by National Center for Biotechnology Information (NCBI)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MASSIVE repository of genetic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on this later!</a:t>
            </a:r>
          </a:p>
          <a:p>
            <a:endParaRPr lang="en-US" dirty="0"/>
          </a:p>
        </p:txBody>
      </p:sp>
      <p:sp>
        <p:nvSpPr>
          <p:cNvPr id="4" name="AutoShape 2" descr="Virus Hunting in the Cloud Codeathon v2! | EdwardsLab"/>
          <p:cNvSpPr>
            <a:spLocks noChangeAspect="1" noChangeArrowheads="1"/>
          </p:cNvSpPr>
          <p:nvPr/>
        </p:nvSpPr>
        <p:spPr bwMode="auto">
          <a:xfrm>
            <a:off x="155575" y="-769938"/>
            <a:ext cx="284797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889" y="3270884"/>
            <a:ext cx="5079743" cy="25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90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79A695-4E5B-477E-B4CC-0CAB99CF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36303"/>
            <a:ext cx="5605272" cy="123646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Today’s 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2AFD2-C941-4B3E-B862-EBC5C4B1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627" y="3429000"/>
            <a:ext cx="3283349" cy="1506972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Constructing a phylogeny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with genetic data</a:t>
            </a:r>
          </a:p>
        </p:txBody>
      </p:sp>
    </p:spTree>
    <p:extLst>
      <p:ext uri="{BB962C8B-B14F-4D97-AF65-F5344CB8AC3E}">
        <p14:creationId xmlns:p14="http://schemas.microsoft.com/office/powerpoint/2010/main" val="3595989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00F6-00AA-46FA-A9DE-FDA031C28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RATTLESNAKES!!!!!!!!!!!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D282D-3668-4DF2-98FF-38D3A5E52131}"/>
              </a:ext>
            </a:extLst>
          </p:cNvPr>
          <p:cNvSpPr/>
          <p:nvPr/>
        </p:nvSpPr>
        <p:spPr>
          <a:xfrm rot="5400000" flipV="1">
            <a:off x="1806093" y="2644152"/>
            <a:ext cx="1480601" cy="90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D32B9-EF83-42AC-91B7-62DE757D6AD1}"/>
              </a:ext>
            </a:extLst>
          </p:cNvPr>
          <p:cNvSpPr/>
          <p:nvPr/>
        </p:nvSpPr>
        <p:spPr>
          <a:xfrm rot="5400000">
            <a:off x="2944882" y="2923070"/>
            <a:ext cx="83482" cy="9712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12A8F-EFFD-4EB4-949C-34A14F1DC9D6}"/>
              </a:ext>
            </a:extLst>
          </p:cNvPr>
          <p:cNvSpPr/>
          <p:nvPr/>
        </p:nvSpPr>
        <p:spPr>
          <a:xfrm rot="5400000">
            <a:off x="1746356" y="1844119"/>
            <a:ext cx="124682" cy="1566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6A8577-BEE9-4A61-BF8A-D2C8A4A2C0F5}"/>
              </a:ext>
            </a:extLst>
          </p:cNvPr>
          <p:cNvSpPr/>
          <p:nvPr/>
        </p:nvSpPr>
        <p:spPr>
          <a:xfrm rot="5400000" flipV="1">
            <a:off x="-494012" y="4146830"/>
            <a:ext cx="3130041" cy="90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12E5A-44A1-4827-8BA6-95E75E47970C}"/>
              </a:ext>
            </a:extLst>
          </p:cNvPr>
          <p:cNvSpPr/>
          <p:nvPr/>
        </p:nvSpPr>
        <p:spPr>
          <a:xfrm rot="5400000">
            <a:off x="2618204" y="4082495"/>
            <a:ext cx="82161" cy="3267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530FF3-CA4F-4B2B-9220-880F5851189F}"/>
              </a:ext>
            </a:extLst>
          </p:cNvPr>
          <p:cNvSpPr/>
          <p:nvPr/>
        </p:nvSpPr>
        <p:spPr>
          <a:xfrm rot="5400000">
            <a:off x="648668" y="3808454"/>
            <a:ext cx="124682" cy="7199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B166D-27E6-4D24-9A00-53E409282A96}"/>
              </a:ext>
            </a:extLst>
          </p:cNvPr>
          <p:cNvSpPr txBox="1"/>
          <p:nvPr/>
        </p:nvSpPr>
        <p:spPr>
          <a:xfrm>
            <a:off x="4273234" y="1696769"/>
            <a:ext cx="200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/>
              <a:t>Crotalus</a:t>
            </a:r>
            <a:endParaRPr lang="en-US" sz="32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617369-8E12-43AE-AD57-477C06E4F16D}"/>
              </a:ext>
            </a:extLst>
          </p:cNvPr>
          <p:cNvSpPr txBox="1"/>
          <p:nvPr/>
        </p:nvSpPr>
        <p:spPr>
          <a:xfrm>
            <a:off x="4292958" y="3106164"/>
            <a:ext cx="200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/>
              <a:t>Sistrurus</a:t>
            </a:r>
            <a:endParaRPr lang="en-US" sz="32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35EB9-3409-4A5D-95CA-21ACB9B2BABD}"/>
              </a:ext>
            </a:extLst>
          </p:cNvPr>
          <p:cNvSpPr txBox="1"/>
          <p:nvPr/>
        </p:nvSpPr>
        <p:spPr>
          <a:xfrm>
            <a:off x="4338585" y="5340179"/>
            <a:ext cx="2334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Agkistrodon</a:t>
            </a:r>
          </a:p>
          <a:p>
            <a:r>
              <a:rPr lang="en-US" sz="3200" b="1" i="1" dirty="0"/>
              <a:t>(outgroup)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8C79D2-7DFB-4B24-9FE5-7974FC59E0C5}"/>
              </a:ext>
            </a:extLst>
          </p:cNvPr>
          <p:cNvSpPr/>
          <p:nvPr/>
        </p:nvSpPr>
        <p:spPr>
          <a:xfrm>
            <a:off x="2235201" y="1490048"/>
            <a:ext cx="3860800" cy="244588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EBAEF1-4602-4CBD-AFFC-05173FAAFBAB}"/>
              </a:ext>
            </a:extLst>
          </p:cNvPr>
          <p:cNvSpPr/>
          <p:nvPr/>
        </p:nvSpPr>
        <p:spPr>
          <a:xfrm rot="5400000">
            <a:off x="2944882" y="1505362"/>
            <a:ext cx="83482" cy="9712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892DB0-DF57-44AD-A6D2-AE7691BD04D8}"/>
              </a:ext>
            </a:extLst>
          </p:cNvPr>
          <p:cNvSpPr/>
          <p:nvPr/>
        </p:nvSpPr>
        <p:spPr>
          <a:xfrm rot="10800000">
            <a:off x="3476062" y="3016219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544916-9E1E-406E-82FE-9A4B6C3221BB}"/>
              </a:ext>
            </a:extLst>
          </p:cNvPr>
          <p:cNvSpPr/>
          <p:nvPr/>
        </p:nvSpPr>
        <p:spPr>
          <a:xfrm rot="5400000">
            <a:off x="3854677" y="2667883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43E50F-7686-4AEE-B6EA-A3513F0A3087}"/>
              </a:ext>
            </a:extLst>
          </p:cNvPr>
          <p:cNvSpPr/>
          <p:nvPr/>
        </p:nvSpPr>
        <p:spPr>
          <a:xfrm rot="5400000">
            <a:off x="3842437" y="3363708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2CDF5-1B16-4925-890F-DC35CB508BE8}"/>
              </a:ext>
            </a:extLst>
          </p:cNvPr>
          <p:cNvSpPr/>
          <p:nvPr/>
        </p:nvSpPr>
        <p:spPr>
          <a:xfrm rot="10800000">
            <a:off x="3478268" y="1600743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DDAA26-565A-4F56-8334-D0C02A04B02F}"/>
              </a:ext>
            </a:extLst>
          </p:cNvPr>
          <p:cNvSpPr/>
          <p:nvPr/>
        </p:nvSpPr>
        <p:spPr>
          <a:xfrm rot="5400000">
            <a:off x="3856883" y="1252407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40B729-3F62-437A-93C0-2C081A7604F7}"/>
              </a:ext>
            </a:extLst>
          </p:cNvPr>
          <p:cNvSpPr/>
          <p:nvPr/>
        </p:nvSpPr>
        <p:spPr>
          <a:xfrm rot="5400000">
            <a:off x="3844643" y="1948232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1B7BDFF-9A03-487E-A848-4764FF0CD404}"/>
              </a:ext>
            </a:extLst>
          </p:cNvPr>
          <p:cNvSpPr/>
          <p:nvPr/>
        </p:nvSpPr>
        <p:spPr>
          <a:xfrm rot="16200000">
            <a:off x="6379487" y="2207631"/>
            <a:ext cx="546885" cy="1123735"/>
          </a:xfrm>
          <a:prstGeom prst="downArrow">
            <a:avLst/>
          </a:prstGeom>
          <a:solidFill>
            <a:srgbClr val="54823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177976-6B88-4D97-9BD0-B0013B1B1F1D}"/>
              </a:ext>
            </a:extLst>
          </p:cNvPr>
          <p:cNvSpPr txBox="1"/>
          <p:nvPr/>
        </p:nvSpPr>
        <p:spPr>
          <a:xfrm>
            <a:off x="7305593" y="2438254"/>
            <a:ext cx="35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548235"/>
                </a:solidFill>
              </a:rPr>
              <a:t>Rattlesnakes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68F5A4-0510-427A-8B12-37C8041D7D30}"/>
              </a:ext>
            </a:extLst>
          </p:cNvPr>
          <p:cNvSpPr txBox="1"/>
          <p:nvPr/>
        </p:nvSpPr>
        <p:spPr>
          <a:xfrm>
            <a:off x="7316188" y="364766"/>
            <a:ext cx="46246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Morphological based phylogenic analyses define two major groups in the broader group of rattlesnakes</a:t>
            </a:r>
          </a:p>
        </p:txBody>
      </p:sp>
    </p:spTree>
    <p:extLst>
      <p:ext uri="{BB962C8B-B14F-4D97-AF65-F5344CB8AC3E}">
        <p14:creationId xmlns:p14="http://schemas.microsoft.com/office/powerpoint/2010/main" val="2368139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00F6-00AA-46FA-A9DE-FDA031C28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RATTLESNAKES!!!!!!!!!!!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D282D-3668-4DF2-98FF-38D3A5E52131}"/>
              </a:ext>
            </a:extLst>
          </p:cNvPr>
          <p:cNvSpPr/>
          <p:nvPr/>
        </p:nvSpPr>
        <p:spPr>
          <a:xfrm rot="5400000" flipV="1">
            <a:off x="1806093" y="2644152"/>
            <a:ext cx="1480601" cy="90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D32B9-EF83-42AC-91B7-62DE757D6AD1}"/>
              </a:ext>
            </a:extLst>
          </p:cNvPr>
          <p:cNvSpPr/>
          <p:nvPr/>
        </p:nvSpPr>
        <p:spPr>
          <a:xfrm rot="5400000">
            <a:off x="2944882" y="2923070"/>
            <a:ext cx="83482" cy="9712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12A8F-EFFD-4EB4-949C-34A14F1DC9D6}"/>
              </a:ext>
            </a:extLst>
          </p:cNvPr>
          <p:cNvSpPr/>
          <p:nvPr/>
        </p:nvSpPr>
        <p:spPr>
          <a:xfrm rot="5400000">
            <a:off x="1746356" y="1844119"/>
            <a:ext cx="124682" cy="1566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6A8577-BEE9-4A61-BF8A-D2C8A4A2C0F5}"/>
              </a:ext>
            </a:extLst>
          </p:cNvPr>
          <p:cNvSpPr/>
          <p:nvPr/>
        </p:nvSpPr>
        <p:spPr>
          <a:xfrm rot="5400000" flipV="1">
            <a:off x="-494012" y="4146830"/>
            <a:ext cx="3130041" cy="90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12E5A-44A1-4827-8BA6-95E75E47970C}"/>
              </a:ext>
            </a:extLst>
          </p:cNvPr>
          <p:cNvSpPr/>
          <p:nvPr/>
        </p:nvSpPr>
        <p:spPr>
          <a:xfrm rot="5400000">
            <a:off x="2618204" y="4082495"/>
            <a:ext cx="82161" cy="3267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530FF3-CA4F-4B2B-9220-880F5851189F}"/>
              </a:ext>
            </a:extLst>
          </p:cNvPr>
          <p:cNvSpPr/>
          <p:nvPr/>
        </p:nvSpPr>
        <p:spPr>
          <a:xfrm rot="5400000">
            <a:off x="648668" y="3808454"/>
            <a:ext cx="124682" cy="7199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B166D-27E6-4D24-9A00-53E409282A96}"/>
              </a:ext>
            </a:extLst>
          </p:cNvPr>
          <p:cNvSpPr txBox="1"/>
          <p:nvPr/>
        </p:nvSpPr>
        <p:spPr>
          <a:xfrm>
            <a:off x="4273234" y="1696769"/>
            <a:ext cx="200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/>
              <a:t>Crotalus</a:t>
            </a:r>
            <a:endParaRPr lang="en-US" sz="32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617369-8E12-43AE-AD57-477C06E4F16D}"/>
              </a:ext>
            </a:extLst>
          </p:cNvPr>
          <p:cNvSpPr txBox="1"/>
          <p:nvPr/>
        </p:nvSpPr>
        <p:spPr>
          <a:xfrm>
            <a:off x="4292958" y="3106164"/>
            <a:ext cx="200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/>
              <a:t>Sistrurus</a:t>
            </a:r>
            <a:endParaRPr lang="en-US" sz="32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35EB9-3409-4A5D-95CA-21ACB9B2BABD}"/>
              </a:ext>
            </a:extLst>
          </p:cNvPr>
          <p:cNvSpPr txBox="1"/>
          <p:nvPr/>
        </p:nvSpPr>
        <p:spPr>
          <a:xfrm>
            <a:off x="4338585" y="5340179"/>
            <a:ext cx="2334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Agkistrodon</a:t>
            </a:r>
          </a:p>
          <a:p>
            <a:r>
              <a:rPr lang="en-US" sz="3200" b="1" i="1" dirty="0"/>
              <a:t>(outgroup)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8C79D2-7DFB-4B24-9FE5-7974FC59E0C5}"/>
              </a:ext>
            </a:extLst>
          </p:cNvPr>
          <p:cNvSpPr/>
          <p:nvPr/>
        </p:nvSpPr>
        <p:spPr>
          <a:xfrm>
            <a:off x="3169034" y="1490048"/>
            <a:ext cx="2926966" cy="107481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EBAEF1-4602-4CBD-AFFC-05173FAAFBAB}"/>
              </a:ext>
            </a:extLst>
          </p:cNvPr>
          <p:cNvSpPr/>
          <p:nvPr/>
        </p:nvSpPr>
        <p:spPr>
          <a:xfrm rot="5400000">
            <a:off x="2944882" y="1505362"/>
            <a:ext cx="83482" cy="9712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892DB0-DF57-44AD-A6D2-AE7691BD04D8}"/>
              </a:ext>
            </a:extLst>
          </p:cNvPr>
          <p:cNvSpPr/>
          <p:nvPr/>
        </p:nvSpPr>
        <p:spPr>
          <a:xfrm rot="10800000">
            <a:off x="3476062" y="3016219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544916-9E1E-406E-82FE-9A4B6C3221BB}"/>
              </a:ext>
            </a:extLst>
          </p:cNvPr>
          <p:cNvSpPr/>
          <p:nvPr/>
        </p:nvSpPr>
        <p:spPr>
          <a:xfrm rot="5400000">
            <a:off x="3854677" y="2667883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43E50F-7686-4AEE-B6EA-A3513F0A3087}"/>
              </a:ext>
            </a:extLst>
          </p:cNvPr>
          <p:cNvSpPr/>
          <p:nvPr/>
        </p:nvSpPr>
        <p:spPr>
          <a:xfrm rot="5400000">
            <a:off x="3842437" y="3363708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2CDF5-1B16-4925-890F-DC35CB508BE8}"/>
              </a:ext>
            </a:extLst>
          </p:cNvPr>
          <p:cNvSpPr/>
          <p:nvPr/>
        </p:nvSpPr>
        <p:spPr>
          <a:xfrm rot="10800000">
            <a:off x="3478268" y="1600743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DDAA26-565A-4F56-8334-D0C02A04B02F}"/>
              </a:ext>
            </a:extLst>
          </p:cNvPr>
          <p:cNvSpPr/>
          <p:nvPr/>
        </p:nvSpPr>
        <p:spPr>
          <a:xfrm rot="5400000">
            <a:off x="3856883" y="1252407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40B729-3F62-437A-93C0-2C081A7604F7}"/>
              </a:ext>
            </a:extLst>
          </p:cNvPr>
          <p:cNvSpPr/>
          <p:nvPr/>
        </p:nvSpPr>
        <p:spPr>
          <a:xfrm rot="5400000">
            <a:off x="3844643" y="1948232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81543A-4ABD-44B1-85D4-542346242ECB}"/>
              </a:ext>
            </a:extLst>
          </p:cNvPr>
          <p:cNvSpPr/>
          <p:nvPr/>
        </p:nvSpPr>
        <p:spPr>
          <a:xfrm>
            <a:off x="3169034" y="2877482"/>
            <a:ext cx="2926966" cy="1074818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426766DA-5108-4774-8B97-6CD5DDAB912F}"/>
              </a:ext>
            </a:extLst>
          </p:cNvPr>
          <p:cNvSpPr/>
          <p:nvPr/>
        </p:nvSpPr>
        <p:spPr>
          <a:xfrm rot="16200000">
            <a:off x="6380503" y="1486749"/>
            <a:ext cx="546885" cy="1123735"/>
          </a:xfrm>
          <a:prstGeom prst="downArrow">
            <a:avLst/>
          </a:prstGeom>
          <a:solidFill>
            <a:srgbClr val="54823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F612F98-FA7C-4A2D-9294-3CCFD4B762E5}"/>
              </a:ext>
            </a:extLst>
          </p:cNvPr>
          <p:cNvSpPr/>
          <p:nvPr/>
        </p:nvSpPr>
        <p:spPr>
          <a:xfrm rot="16200000">
            <a:off x="6415553" y="2824450"/>
            <a:ext cx="546885" cy="112373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C88BEF-E68A-4A32-BA3A-534D6C05E3E0}"/>
              </a:ext>
            </a:extLst>
          </p:cNvPr>
          <p:cNvSpPr/>
          <p:nvPr/>
        </p:nvSpPr>
        <p:spPr>
          <a:xfrm>
            <a:off x="3169034" y="5342579"/>
            <a:ext cx="3710737" cy="1074818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7FD58D0-9495-40EA-AB45-CE2ABF91921D}"/>
              </a:ext>
            </a:extLst>
          </p:cNvPr>
          <p:cNvSpPr/>
          <p:nvPr/>
        </p:nvSpPr>
        <p:spPr>
          <a:xfrm rot="16200000">
            <a:off x="7168196" y="5316920"/>
            <a:ext cx="546885" cy="112373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AD390-0C12-4878-8F69-DA381A8F3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638" y="804489"/>
            <a:ext cx="2238234" cy="15767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E784914-B4B6-4A20-A1FD-C118125D6ABE}"/>
              </a:ext>
            </a:extLst>
          </p:cNvPr>
          <p:cNvSpPr txBox="1"/>
          <p:nvPr/>
        </p:nvSpPr>
        <p:spPr>
          <a:xfrm>
            <a:off x="7351372" y="2264172"/>
            <a:ext cx="1355536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b="1" dirty="0"/>
              <a:t>https://kysnakes.ca.uky.edu/snake/crotalus-horridus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9F1CA4-12D3-4C6C-AA0E-398F0C36BAA2}"/>
              </a:ext>
            </a:extLst>
          </p:cNvPr>
          <p:cNvSpPr txBox="1"/>
          <p:nvPr/>
        </p:nvSpPr>
        <p:spPr>
          <a:xfrm>
            <a:off x="9679872" y="805775"/>
            <a:ext cx="20621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err="1"/>
              <a:t>Crotalus</a:t>
            </a:r>
            <a:r>
              <a:rPr lang="en-US" b="1" i="1" dirty="0"/>
              <a:t> </a:t>
            </a:r>
            <a:r>
              <a:rPr lang="en-US" b="1" i="1" dirty="0" err="1"/>
              <a:t>horridus</a:t>
            </a:r>
            <a:endParaRPr lang="en-US" b="1" i="1" dirty="0"/>
          </a:p>
          <a:p>
            <a:endParaRPr lang="en-US" b="1" i="1" dirty="0"/>
          </a:p>
          <a:p>
            <a:r>
              <a:rPr lang="en-US" b="1" dirty="0"/>
              <a:t>Canebrake / Timber Rattlesnake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86919-9709-423D-BCAC-28155AAB6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661" y="2748075"/>
            <a:ext cx="2210187" cy="14047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421D1C0-4B96-4489-8952-9A9C6843FACE}"/>
              </a:ext>
            </a:extLst>
          </p:cNvPr>
          <p:cNvSpPr txBox="1"/>
          <p:nvPr/>
        </p:nvSpPr>
        <p:spPr>
          <a:xfrm>
            <a:off x="8305719" y="3999176"/>
            <a:ext cx="137415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https://en.wikipedia.org/wiki/Massasauga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679473-FF28-470E-8307-C8D7E461CDC6}"/>
              </a:ext>
            </a:extLst>
          </p:cNvPr>
          <p:cNvSpPr txBox="1"/>
          <p:nvPr/>
        </p:nvSpPr>
        <p:spPr>
          <a:xfrm>
            <a:off x="9788789" y="2730483"/>
            <a:ext cx="20621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err="1"/>
              <a:t>Sistrurus</a:t>
            </a:r>
            <a:r>
              <a:rPr lang="en-US" b="1" i="1" dirty="0"/>
              <a:t> </a:t>
            </a:r>
            <a:r>
              <a:rPr lang="en-US" b="1" i="1" dirty="0" err="1"/>
              <a:t>tergeminus</a:t>
            </a:r>
            <a:endParaRPr lang="en-US" b="1" i="1" dirty="0"/>
          </a:p>
          <a:p>
            <a:endParaRPr lang="en-US" b="1" i="1" dirty="0"/>
          </a:p>
          <a:p>
            <a:r>
              <a:rPr lang="en-US" b="1" dirty="0" err="1"/>
              <a:t>Massasauga</a:t>
            </a:r>
            <a:r>
              <a:rPr lang="en-US" b="1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6EDAFE-3401-4093-8AA1-2C5CCEDB1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549" y="4816240"/>
            <a:ext cx="2381250" cy="17811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7A9BDA-13E0-4B40-9F3B-9B340C1A73B4}"/>
              </a:ext>
            </a:extLst>
          </p:cNvPr>
          <p:cNvSpPr txBox="1"/>
          <p:nvPr/>
        </p:nvSpPr>
        <p:spPr>
          <a:xfrm>
            <a:off x="10432799" y="4816240"/>
            <a:ext cx="19751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Agkistrodon contortrix</a:t>
            </a:r>
          </a:p>
          <a:p>
            <a:endParaRPr lang="en-US" dirty="0"/>
          </a:p>
          <a:p>
            <a:r>
              <a:rPr lang="en-US" b="1" dirty="0"/>
              <a:t>Copperhead</a:t>
            </a:r>
          </a:p>
        </p:txBody>
      </p:sp>
    </p:spTree>
    <p:extLst>
      <p:ext uri="{BB962C8B-B14F-4D97-AF65-F5344CB8AC3E}">
        <p14:creationId xmlns:p14="http://schemas.microsoft.com/office/powerpoint/2010/main" val="11991280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00F6-00AA-46FA-A9DE-FDA031C28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RATTLESNAKES!!!!!!!!!!!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D282D-3668-4DF2-98FF-38D3A5E52131}"/>
              </a:ext>
            </a:extLst>
          </p:cNvPr>
          <p:cNvSpPr/>
          <p:nvPr/>
        </p:nvSpPr>
        <p:spPr>
          <a:xfrm rot="5400000" flipV="1">
            <a:off x="1806093" y="2644152"/>
            <a:ext cx="1480601" cy="90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D32B9-EF83-42AC-91B7-62DE757D6AD1}"/>
              </a:ext>
            </a:extLst>
          </p:cNvPr>
          <p:cNvSpPr/>
          <p:nvPr/>
        </p:nvSpPr>
        <p:spPr>
          <a:xfrm rot="5400000">
            <a:off x="2944882" y="2923070"/>
            <a:ext cx="83482" cy="9712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12A8F-EFFD-4EB4-949C-34A14F1DC9D6}"/>
              </a:ext>
            </a:extLst>
          </p:cNvPr>
          <p:cNvSpPr/>
          <p:nvPr/>
        </p:nvSpPr>
        <p:spPr>
          <a:xfrm rot="5400000">
            <a:off x="1746356" y="1844119"/>
            <a:ext cx="124682" cy="1566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6A8577-BEE9-4A61-BF8A-D2C8A4A2C0F5}"/>
              </a:ext>
            </a:extLst>
          </p:cNvPr>
          <p:cNvSpPr/>
          <p:nvPr/>
        </p:nvSpPr>
        <p:spPr>
          <a:xfrm rot="5400000" flipV="1">
            <a:off x="-494012" y="4146830"/>
            <a:ext cx="3130041" cy="907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12E5A-44A1-4827-8BA6-95E75E47970C}"/>
              </a:ext>
            </a:extLst>
          </p:cNvPr>
          <p:cNvSpPr/>
          <p:nvPr/>
        </p:nvSpPr>
        <p:spPr>
          <a:xfrm rot="5400000">
            <a:off x="2618204" y="4082495"/>
            <a:ext cx="82161" cy="3267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530FF3-CA4F-4B2B-9220-880F5851189F}"/>
              </a:ext>
            </a:extLst>
          </p:cNvPr>
          <p:cNvSpPr/>
          <p:nvPr/>
        </p:nvSpPr>
        <p:spPr>
          <a:xfrm rot="5400000">
            <a:off x="648668" y="3808454"/>
            <a:ext cx="124682" cy="7199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B166D-27E6-4D24-9A00-53E409282A96}"/>
              </a:ext>
            </a:extLst>
          </p:cNvPr>
          <p:cNvSpPr txBox="1"/>
          <p:nvPr/>
        </p:nvSpPr>
        <p:spPr>
          <a:xfrm>
            <a:off x="4273234" y="1696769"/>
            <a:ext cx="200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/>
              <a:t>Crotalus</a:t>
            </a:r>
            <a:endParaRPr lang="en-US" sz="32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617369-8E12-43AE-AD57-477C06E4F16D}"/>
              </a:ext>
            </a:extLst>
          </p:cNvPr>
          <p:cNvSpPr txBox="1"/>
          <p:nvPr/>
        </p:nvSpPr>
        <p:spPr>
          <a:xfrm>
            <a:off x="4292958" y="3106164"/>
            <a:ext cx="200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/>
              <a:t>Sistrurus</a:t>
            </a:r>
            <a:endParaRPr lang="en-US" sz="32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35EB9-3409-4A5D-95CA-21ACB9B2BABD}"/>
              </a:ext>
            </a:extLst>
          </p:cNvPr>
          <p:cNvSpPr txBox="1"/>
          <p:nvPr/>
        </p:nvSpPr>
        <p:spPr>
          <a:xfrm>
            <a:off x="4338585" y="5340179"/>
            <a:ext cx="2334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Agkistrodon</a:t>
            </a:r>
          </a:p>
          <a:p>
            <a:r>
              <a:rPr lang="en-US" sz="3200" b="1" i="1" dirty="0"/>
              <a:t>(outgroup)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8C79D2-7DFB-4B24-9FE5-7974FC59E0C5}"/>
              </a:ext>
            </a:extLst>
          </p:cNvPr>
          <p:cNvSpPr/>
          <p:nvPr/>
        </p:nvSpPr>
        <p:spPr>
          <a:xfrm>
            <a:off x="2235201" y="1490048"/>
            <a:ext cx="3860800" cy="244588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EBAEF1-4602-4CBD-AFFC-05173FAAFBAB}"/>
              </a:ext>
            </a:extLst>
          </p:cNvPr>
          <p:cNvSpPr/>
          <p:nvPr/>
        </p:nvSpPr>
        <p:spPr>
          <a:xfrm rot="5400000">
            <a:off x="2944882" y="1505362"/>
            <a:ext cx="83482" cy="9712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892DB0-DF57-44AD-A6D2-AE7691BD04D8}"/>
              </a:ext>
            </a:extLst>
          </p:cNvPr>
          <p:cNvSpPr/>
          <p:nvPr/>
        </p:nvSpPr>
        <p:spPr>
          <a:xfrm rot="10800000">
            <a:off x="3476062" y="3016219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544916-9E1E-406E-82FE-9A4B6C3221BB}"/>
              </a:ext>
            </a:extLst>
          </p:cNvPr>
          <p:cNvSpPr/>
          <p:nvPr/>
        </p:nvSpPr>
        <p:spPr>
          <a:xfrm rot="5400000">
            <a:off x="3854677" y="2667883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43E50F-7686-4AEE-B6EA-A3513F0A3087}"/>
              </a:ext>
            </a:extLst>
          </p:cNvPr>
          <p:cNvSpPr/>
          <p:nvPr/>
        </p:nvSpPr>
        <p:spPr>
          <a:xfrm rot="5400000">
            <a:off x="3842437" y="3363708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2CDF5-1B16-4925-890F-DC35CB508BE8}"/>
              </a:ext>
            </a:extLst>
          </p:cNvPr>
          <p:cNvSpPr/>
          <p:nvPr/>
        </p:nvSpPr>
        <p:spPr>
          <a:xfrm rot="10800000">
            <a:off x="3478268" y="1600743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DDAA26-565A-4F56-8334-D0C02A04B02F}"/>
              </a:ext>
            </a:extLst>
          </p:cNvPr>
          <p:cNvSpPr/>
          <p:nvPr/>
        </p:nvSpPr>
        <p:spPr>
          <a:xfrm rot="5400000">
            <a:off x="3856883" y="1252407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40B729-3F62-437A-93C0-2C081A7604F7}"/>
              </a:ext>
            </a:extLst>
          </p:cNvPr>
          <p:cNvSpPr/>
          <p:nvPr/>
        </p:nvSpPr>
        <p:spPr>
          <a:xfrm rot="5400000">
            <a:off x="3844643" y="1948232"/>
            <a:ext cx="90793" cy="785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177976-6B88-4D97-9BD0-B0013B1B1F1D}"/>
              </a:ext>
            </a:extLst>
          </p:cNvPr>
          <p:cNvSpPr txBox="1"/>
          <p:nvPr/>
        </p:nvSpPr>
        <p:spPr>
          <a:xfrm>
            <a:off x="3081449" y="3965684"/>
            <a:ext cx="35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48235"/>
                </a:solidFill>
              </a:rPr>
              <a:t>Rattlesnakes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41F40A-16E7-4DFC-BABE-8EFA69286331}"/>
              </a:ext>
            </a:extLst>
          </p:cNvPr>
          <p:cNvSpPr txBox="1"/>
          <p:nvPr/>
        </p:nvSpPr>
        <p:spPr>
          <a:xfrm>
            <a:off x="7118523" y="1044688"/>
            <a:ext cx="47224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r>
              <a:rPr lang="en-US" sz="3600" b="1" dirty="0"/>
              <a:t>QUESTIONS??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Does the genetic information support this hypothesis?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Are </a:t>
            </a:r>
            <a:r>
              <a:rPr lang="en-US" sz="2400" i="1" dirty="0" err="1"/>
              <a:t>Crotalus</a:t>
            </a:r>
            <a:r>
              <a:rPr lang="en-US" sz="2400" dirty="0"/>
              <a:t> and </a:t>
            </a:r>
            <a:r>
              <a:rPr lang="en-US" sz="2400" i="1" dirty="0" err="1"/>
              <a:t>Sistrurus</a:t>
            </a:r>
            <a:r>
              <a:rPr lang="en-US" sz="2400" dirty="0"/>
              <a:t> monophyletic clades?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Are there any species that might warrant further investigation with respect to how they are classified taxonomically? </a:t>
            </a:r>
          </a:p>
        </p:txBody>
      </p:sp>
    </p:spTree>
    <p:extLst>
      <p:ext uri="{BB962C8B-B14F-4D97-AF65-F5344CB8AC3E}">
        <p14:creationId xmlns:p14="http://schemas.microsoft.com/office/powerpoint/2010/main" val="28226892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FF24-9472-420F-82F7-0CDF0AC4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3" y="681037"/>
            <a:ext cx="2442029" cy="1100818"/>
          </a:xfrm>
        </p:spPr>
        <p:txBody>
          <a:bodyPr/>
          <a:lstStyle/>
          <a:p>
            <a:r>
              <a:rPr lang="en-US" b="1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9AFC-5166-4A3D-A2A2-D74191F81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66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be using the gene </a:t>
            </a:r>
            <a:r>
              <a:rPr lang="en-US" b="1" dirty="0"/>
              <a:t>Cytochrome b</a:t>
            </a:r>
          </a:p>
          <a:p>
            <a:pPr lvl="1"/>
            <a:r>
              <a:rPr lang="en-US" dirty="0"/>
              <a:t>CYTB</a:t>
            </a:r>
          </a:p>
          <a:p>
            <a:pPr lvl="1"/>
            <a:r>
              <a:rPr lang="en-US" dirty="0"/>
              <a:t>Part of electron transport chain</a:t>
            </a:r>
          </a:p>
          <a:p>
            <a:pPr lvl="1"/>
            <a:r>
              <a:rPr lang="en-US" dirty="0"/>
              <a:t>HIGHLY conserved gene</a:t>
            </a:r>
          </a:p>
          <a:p>
            <a:r>
              <a:rPr lang="en-US" dirty="0"/>
              <a:t>FASTA files obtained from GenBank</a:t>
            </a:r>
          </a:p>
          <a:p>
            <a:pPr lvl="1"/>
            <a:r>
              <a:rPr lang="en-US" dirty="0"/>
              <a:t>30 + species in dataset</a:t>
            </a:r>
          </a:p>
          <a:p>
            <a:pPr lvl="1"/>
            <a:r>
              <a:rPr lang="en-US" i="1" dirty="0" err="1"/>
              <a:t>Crotalus</a:t>
            </a:r>
            <a:r>
              <a:rPr lang="en-US" i="1" dirty="0"/>
              <a:t>, </a:t>
            </a:r>
            <a:r>
              <a:rPr lang="en-US" i="1" dirty="0" err="1"/>
              <a:t>Sistrurus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sz="2400" i="1" dirty="0"/>
              <a:t>Agkistrodon</a:t>
            </a:r>
          </a:p>
          <a:p>
            <a:pPr lvl="1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00589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FF24-9472-420F-82F7-0CDF0AC4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3" y="681037"/>
            <a:ext cx="2442029" cy="1100818"/>
          </a:xfrm>
        </p:spPr>
        <p:txBody>
          <a:bodyPr/>
          <a:lstStyle/>
          <a:p>
            <a:r>
              <a:rPr lang="en-US" b="1" dirty="0"/>
              <a:t>The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B0D177-78A9-403D-AD30-88BA40AEA924}"/>
              </a:ext>
            </a:extLst>
          </p:cNvPr>
          <p:cNvSpPr txBox="1">
            <a:spLocks/>
          </p:cNvSpPr>
          <p:nvPr/>
        </p:nvSpPr>
        <p:spPr>
          <a:xfrm>
            <a:off x="8084456" y="637267"/>
            <a:ext cx="2442029" cy="1100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Steps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46F8A0-20DE-4D86-82CB-1D2A66FB432F}"/>
              </a:ext>
            </a:extLst>
          </p:cNvPr>
          <p:cNvSpPr txBox="1">
            <a:spLocks/>
          </p:cNvSpPr>
          <p:nvPr/>
        </p:nvSpPr>
        <p:spPr>
          <a:xfrm>
            <a:off x="7257143" y="1781855"/>
            <a:ext cx="40966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Import data into MEGA7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multiple sequence alignment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Trim/truncate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phylogenetic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trees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8114E2-5EF4-4732-8BFE-3DEC4D668D3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0966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be using the gene </a:t>
            </a:r>
            <a:r>
              <a:rPr lang="en-US" b="1" dirty="0"/>
              <a:t>Cytochrome b</a:t>
            </a:r>
          </a:p>
          <a:p>
            <a:pPr lvl="1"/>
            <a:r>
              <a:rPr lang="en-US" dirty="0"/>
              <a:t>CYTB</a:t>
            </a:r>
          </a:p>
          <a:p>
            <a:pPr lvl="1"/>
            <a:r>
              <a:rPr lang="en-US" dirty="0"/>
              <a:t>Part of electron transport chain</a:t>
            </a:r>
          </a:p>
          <a:p>
            <a:pPr lvl="1"/>
            <a:r>
              <a:rPr lang="en-US" dirty="0"/>
              <a:t>HIGHLY conserved gene</a:t>
            </a:r>
          </a:p>
          <a:p>
            <a:r>
              <a:rPr lang="en-US" dirty="0"/>
              <a:t>FASTA files obtained from </a:t>
            </a:r>
            <a:r>
              <a:rPr lang="en-US" dirty="0" err="1"/>
              <a:t>GenBank</a:t>
            </a:r>
            <a:endParaRPr lang="en-US" dirty="0"/>
          </a:p>
          <a:p>
            <a:pPr lvl="1"/>
            <a:r>
              <a:rPr lang="en-US" dirty="0"/>
              <a:t>30 + species in dataset</a:t>
            </a:r>
          </a:p>
          <a:p>
            <a:pPr lvl="1"/>
            <a:r>
              <a:rPr lang="en-US" i="1" dirty="0" err="1"/>
              <a:t>Crotalus</a:t>
            </a:r>
            <a:r>
              <a:rPr lang="en-US" i="1" dirty="0"/>
              <a:t>, </a:t>
            </a:r>
            <a:r>
              <a:rPr lang="en-US" i="1" dirty="0" err="1"/>
              <a:t>Sistrurus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 err="1"/>
              <a:t>Agkistrodon</a:t>
            </a:r>
            <a:endParaRPr lang="en-US" i="1" dirty="0"/>
          </a:p>
          <a:p>
            <a:pPr lvl="1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0318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2D584-8064-4099-9496-BB768070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32" y="4792610"/>
            <a:ext cx="2383547" cy="189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2903D-A60F-480D-BE36-1D7E7AC397F6}"/>
              </a:ext>
            </a:extLst>
          </p:cNvPr>
          <p:cNvSpPr txBox="1"/>
          <p:nvPr/>
        </p:nvSpPr>
        <p:spPr>
          <a:xfrm>
            <a:off x="2588274" y="6513411"/>
            <a:ext cx="1804087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http://www.californiaherps.com/snakes/pages/c.atrox.html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888D7-D910-4D58-84E5-77C96304D892}"/>
              </a:ext>
            </a:extLst>
          </p:cNvPr>
          <p:cNvSpPr txBox="1"/>
          <p:nvPr/>
        </p:nvSpPr>
        <p:spPr>
          <a:xfrm>
            <a:off x="2695365" y="4378454"/>
            <a:ext cx="158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C. </a:t>
            </a:r>
            <a:r>
              <a:rPr lang="en-US" b="1" i="1" dirty="0" err="1"/>
              <a:t>atrox</a:t>
            </a:r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C24AB5-4F93-4B07-B947-2FF2F1F97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10" y="4784897"/>
            <a:ext cx="1897791" cy="1897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DA2689-D554-4077-82E1-7506A20C333A}"/>
              </a:ext>
            </a:extLst>
          </p:cNvPr>
          <p:cNvSpPr txBox="1"/>
          <p:nvPr/>
        </p:nvSpPr>
        <p:spPr>
          <a:xfrm>
            <a:off x="387888" y="4392968"/>
            <a:ext cx="170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C. </a:t>
            </a:r>
            <a:r>
              <a:rPr lang="en-US" sz="2000" b="1" dirty="0" err="1"/>
              <a:t>durissus</a:t>
            </a:r>
            <a:endParaRPr lang="en-US" sz="2000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120232-4C91-4F94-8003-F86FA19D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84" y="2829894"/>
            <a:ext cx="2442029" cy="1100818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The Snakes</a:t>
            </a:r>
          </a:p>
        </p:txBody>
      </p:sp>
      <p:pic>
        <p:nvPicPr>
          <p:cNvPr id="12" name="Picture 11" descr="A close up of a snake&#10;&#10;Description automatically generated">
            <a:extLst>
              <a:ext uri="{FF2B5EF4-FFF2-40B4-BE49-F238E27FC236}">
                <a16:creationId xmlns:a16="http://schemas.microsoft.com/office/drawing/2014/main" id="{D54151E4-77B1-464F-8398-2A5CBB3D75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528" y="431572"/>
            <a:ext cx="2429185" cy="1789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90E74-D21C-410E-AB57-A945F2088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534" y="2785216"/>
            <a:ext cx="2328855" cy="16238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56C6F-A024-460D-99BA-9590D5A107DD}"/>
              </a:ext>
            </a:extLst>
          </p:cNvPr>
          <p:cNvSpPr txBox="1"/>
          <p:nvPr/>
        </p:nvSpPr>
        <p:spPr>
          <a:xfrm>
            <a:off x="9881684" y="2432419"/>
            <a:ext cx="158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C. </a:t>
            </a:r>
            <a:r>
              <a:rPr lang="en-US" b="1" i="1" dirty="0" err="1"/>
              <a:t>cerastes</a:t>
            </a:r>
            <a:endParaRPr lang="en-US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4A039-4CBC-4495-9C7C-6561D8E28318}"/>
              </a:ext>
            </a:extLst>
          </p:cNvPr>
          <p:cNvSpPr txBox="1"/>
          <p:nvPr/>
        </p:nvSpPr>
        <p:spPr>
          <a:xfrm>
            <a:off x="9741842" y="77085"/>
            <a:ext cx="158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C. </a:t>
            </a:r>
            <a:r>
              <a:rPr lang="en-US" b="1" i="1" dirty="0" err="1"/>
              <a:t>simus</a:t>
            </a:r>
            <a:endParaRPr lang="en-US" b="1" i="1" dirty="0"/>
          </a:p>
        </p:txBody>
      </p:sp>
      <p:pic>
        <p:nvPicPr>
          <p:cNvPr id="19" name="Picture 18" descr="A close up of a snake&#10;&#10;Description automatically generated">
            <a:extLst>
              <a:ext uri="{FF2B5EF4-FFF2-40B4-BE49-F238E27FC236}">
                <a16:creationId xmlns:a16="http://schemas.microsoft.com/office/drawing/2014/main" id="{71EE1BA6-B90B-4566-88E3-F5D946BDD5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643" y="4858429"/>
            <a:ext cx="2236057" cy="1677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81C7CE-5657-417F-BB05-AF0806B9F5A9}"/>
              </a:ext>
            </a:extLst>
          </p:cNvPr>
          <p:cNvSpPr txBox="1"/>
          <p:nvPr/>
        </p:nvSpPr>
        <p:spPr>
          <a:xfrm>
            <a:off x="9892168" y="4490550"/>
            <a:ext cx="158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C. </a:t>
            </a:r>
            <a:r>
              <a:rPr lang="en-US" b="1" i="1" dirty="0" err="1"/>
              <a:t>ornatus</a:t>
            </a:r>
            <a:endParaRPr lang="en-US" b="1"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6916C1-3A63-4A85-87A5-0159186EF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1526" y="4890255"/>
            <a:ext cx="2302551" cy="17269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BFCBF4-B479-4679-A37E-AFDDF00BFD18}"/>
              </a:ext>
            </a:extLst>
          </p:cNvPr>
          <p:cNvSpPr txBox="1"/>
          <p:nvPr/>
        </p:nvSpPr>
        <p:spPr>
          <a:xfrm>
            <a:off x="5197693" y="4500315"/>
            <a:ext cx="158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C. </a:t>
            </a:r>
            <a:r>
              <a:rPr lang="en-US" b="1" i="1" dirty="0" err="1"/>
              <a:t>lepidus</a:t>
            </a:r>
            <a:endParaRPr lang="en-US" b="1" i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0F0D3C-E44A-4AD5-BF9C-774166F798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2241" y="473564"/>
            <a:ext cx="2448288" cy="16613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A33836-B87D-462C-B2D0-30A80A0643AA}"/>
              </a:ext>
            </a:extLst>
          </p:cNvPr>
          <p:cNvSpPr txBox="1"/>
          <p:nvPr/>
        </p:nvSpPr>
        <p:spPr>
          <a:xfrm>
            <a:off x="4008958" y="79849"/>
            <a:ext cx="170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S. </a:t>
            </a:r>
            <a:r>
              <a:rPr lang="en-US" sz="2000" b="1" i="1" dirty="0" err="1"/>
              <a:t>miliarius</a:t>
            </a:r>
            <a:endParaRPr lang="en-US" sz="2000" b="1" i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D3AD4E-A250-4DE6-A7AC-26A9C9A2BE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4343" y="5005132"/>
            <a:ext cx="2236057" cy="15751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56268E-51D5-454B-8970-3763D8A55955}"/>
              </a:ext>
            </a:extLst>
          </p:cNvPr>
          <p:cNvSpPr txBox="1"/>
          <p:nvPr/>
        </p:nvSpPr>
        <p:spPr>
          <a:xfrm>
            <a:off x="7224077" y="6469321"/>
            <a:ext cx="1354218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b="1" dirty="0"/>
              <a:t>https://kysnakes.ca.uky.edu/snake/crotalus-horridus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619DEF-BDB1-440D-8986-F13E2B339B33}"/>
              </a:ext>
            </a:extLst>
          </p:cNvPr>
          <p:cNvSpPr txBox="1"/>
          <p:nvPr/>
        </p:nvSpPr>
        <p:spPr>
          <a:xfrm>
            <a:off x="7591870" y="4622051"/>
            <a:ext cx="158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C. </a:t>
            </a:r>
            <a:r>
              <a:rPr lang="en-US" b="1" i="1" dirty="0" err="1"/>
              <a:t>horridus</a:t>
            </a:r>
            <a:endParaRPr lang="en-US" b="1" i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69EB696-E943-4B76-AF82-7DF6BE3866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8227" y="637775"/>
            <a:ext cx="2200386" cy="17603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207BE2A-C76D-4DE6-ADAC-722E8AC4177F}"/>
              </a:ext>
            </a:extLst>
          </p:cNvPr>
          <p:cNvSpPr txBox="1"/>
          <p:nvPr/>
        </p:nvSpPr>
        <p:spPr>
          <a:xfrm>
            <a:off x="7048569" y="240659"/>
            <a:ext cx="170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S. </a:t>
            </a:r>
            <a:r>
              <a:rPr lang="en-US" sz="2000" b="1" i="1" dirty="0" err="1"/>
              <a:t>tergeminus</a:t>
            </a:r>
            <a:endParaRPr lang="en-US" sz="2000" b="1" i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B504CC9-D173-4A2F-9B9B-68475685B1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372" y="2628357"/>
            <a:ext cx="2527814" cy="16641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2F97711-4FE3-4BB0-B9D4-CABF955B527D}"/>
              </a:ext>
            </a:extLst>
          </p:cNvPr>
          <p:cNvSpPr txBox="1"/>
          <p:nvPr/>
        </p:nvSpPr>
        <p:spPr>
          <a:xfrm>
            <a:off x="690606" y="2275299"/>
            <a:ext cx="170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S. </a:t>
            </a:r>
            <a:r>
              <a:rPr lang="en-US" sz="2000" b="1" i="1" dirty="0" err="1"/>
              <a:t>ravus</a:t>
            </a:r>
            <a:endParaRPr lang="en-US" sz="2000" b="1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CA52FA7-7EE0-4756-88ED-01480B934C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4601" y="2680325"/>
            <a:ext cx="2438399" cy="15668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649170F-E50B-4053-AC2A-D5E18E9458A8}"/>
              </a:ext>
            </a:extLst>
          </p:cNvPr>
          <p:cNvSpPr txBox="1"/>
          <p:nvPr/>
        </p:nvSpPr>
        <p:spPr>
          <a:xfrm>
            <a:off x="4003420" y="2298791"/>
            <a:ext cx="170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C. </a:t>
            </a:r>
            <a:r>
              <a:rPr lang="en-US" sz="2000" b="1" i="1" dirty="0" err="1"/>
              <a:t>mitchellii</a:t>
            </a:r>
            <a:endParaRPr lang="en-US" sz="2000" b="1" i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365D901-20DE-4DEB-AD38-5B68BFD6F7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970" y="473277"/>
            <a:ext cx="2182965" cy="170511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6B7BAFB-E706-4EC5-88AD-31D821D2A776}"/>
              </a:ext>
            </a:extLst>
          </p:cNvPr>
          <p:cNvSpPr txBox="1"/>
          <p:nvPr/>
        </p:nvSpPr>
        <p:spPr>
          <a:xfrm>
            <a:off x="840779" y="87084"/>
            <a:ext cx="170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C. </a:t>
            </a:r>
            <a:r>
              <a:rPr lang="en-US" sz="2000" b="1" dirty="0" err="1"/>
              <a:t>tzabcan</a:t>
            </a:r>
            <a:endParaRPr lang="en-US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ADA6F6-4B2A-4B62-B591-AB1D1CDBEE42}"/>
              </a:ext>
            </a:extLst>
          </p:cNvPr>
          <p:cNvSpPr txBox="1"/>
          <p:nvPr/>
        </p:nvSpPr>
        <p:spPr>
          <a:xfrm>
            <a:off x="882479" y="1891166"/>
            <a:ext cx="13443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/>
              <a:t>https://www.researchgate.net/profile/Ruben_Carbajal_Marquez/publication/341098726/figure/fig2/AS:886607032881152@1588394997536/An-adult-male-Tzabcan-Rattlesnake-Crotalus-tzabcan-with-a-light-color-pattern-found-in.png</a:t>
            </a:r>
          </a:p>
        </p:txBody>
      </p:sp>
    </p:spTree>
    <p:extLst>
      <p:ext uri="{BB962C8B-B14F-4D97-AF65-F5344CB8AC3E}">
        <p14:creationId xmlns:p14="http://schemas.microsoft.com/office/powerpoint/2010/main" val="82634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788159" cy="4481869"/>
          </a:xfrm>
        </p:spPr>
        <p:txBody>
          <a:bodyPr/>
          <a:lstStyle/>
          <a:p>
            <a:r>
              <a:rPr lang="en-US" dirty="0"/>
              <a:t>Descent with modification</a:t>
            </a:r>
          </a:p>
          <a:p>
            <a:endParaRPr lang="en-US" dirty="0"/>
          </a:p>
          <a:p>
            <a:r>
              <a:rPr lang="en-US" dirty="0"/>
              <a:t>Biological evolution is the change in inherited traits over successive generations in populations of organisms</a:t>
            </a:r>
          </a:p>
          <a:p>
            <a:endParaRPr lang="en-US" dirty="0"/>
          </a:p>
          <a:p>
            <a:r>
              <a:rPr lang="en-US" dirty="0"/>
              <a:t>“Evolution is changed gene frequencies in populations [that’s it]” – Richard Dawkins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151" y="1159236"/>
            <a:ext cx="6064357" cy="45324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55622" y="6008915"/>
            <a:ext cx="1915886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http://biology.kenyon.edu/courses/biol114/Chap09/Chap09.html</a:t>
            </a:r>
          </a:p>
        </p:txBody>
      </p:sp>
    </p:spTree>
    <p:extLst>
      <p:ext uri="{BB962C8B-B14F-4D97-AF65-F5344CB8AC3E}">
        <p14:creationId xmlns:p14="http://schemas.microsoft.com/office/powerpoint/2010/main" val="153097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F03A-5318-4B80-B1E8-02C83EF3B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evolution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5A5A9-8F8A-47FB-BAE7-E5AB86B2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sole idea of Charles Darwin</a:t>
            </a:r>
          </a:p>
          <a:p>
            <a:pPr lvl="1"/>
            <a:r>
              <a:rPr lang="en-US" dirty="0"/>
              <a:t>He is an extremely important figure but not the first to have these type of ideas</a:t>
            </a:r>
          </a:p>
          <a:p>
            <a:endParaRPr lang="en-US" dirty="0"/>
          </a:p>
          <a:p>
            <a:r>
              <a:rPr lang="en-US" dirty="0"/>
              <a:t>An attempt to understand the origin of life itself</a:t>
            </a:r>
          </a:p>
          <a:p>
            <a:pPr lvl="1"/>
            <a:r>
              <a:rPr lang="en-US" dirty="0"/>
              <a:t>Evolution does NOT explain the original creation of living being</a:t>
            </a:r>
          </a:p>
          <a:p>
            <a:endParaRPr lang="en-US" dirty="0"/>
          </a:p>
          <a:p>
            <a:r>
              <a:rPr lang="en-US" dirty="0"/>
              <a:t>Simply an attempt to understand how new species form</a:t>
            </a:r>
          </a:p>
          <a:p>
            <a:pPr lvl="1"/>
            <a:r>
              <a:rPr lang="en-US" dirty="0"/>
              <a:t>This is an important concept but not the only thing evolutionary biologist study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9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8641</TotalTime>
  <Words>3991</Words>
  <Application>Microsoft Office PowerPoint</Application>
  <PresentationFormat>Widescreen</PresentationFormat>
  <Paragraphs>598</Paragraphs>
  <Slides>78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Century Gothic</vt:lpstr>
      <vt:lpstr>Courier New</vt:lpstr>
      <vt:lpstr>Office Theme</vt:lpstr>
      <vt:lpstr>Genes and Evolution</vt:lpstr>
      <vt:lpstr>PowerPoint Presentation</vt:lpstr>
      <vt:lpstr>PowerPoint Presentation</vt:lpstr>
      <vt:lpstr>Course Overview</vt:lpstr>
      <vt:lpstr>Course Overview</vt:lpstr>
      <vt:lpstr>Evolution</vt:lpstr>
      <vt:lpstr>Evolution</vt:lpstr>
      <vt:lpstr>Evolution</vt:lpstr>
      <vt:lpstr>What evolution is not</vt:lpstr>
      <vt:lpstr>What does an evolutionary biologist study</vt:lpstr>
      <vt:lpstr>Phylogenetics</vt:lpstr>
      <vt:lpstr>The Phylogenetic Tree</vt:lpstr>
      <vt:lpstr>Reading Phylogenetic Tree: Key Terms</vt:lpstr>
      <vt:lpstr>Reading Phylogenetic Tree: Key Terms</vt:lpstr>
      <vt:lpstr>Reading Phylogenetic Tree: Key Terms</vt:lpstr>
      <vt:lpstr>Reading Phylogenetic Tree: Key Terms</vt:lpstr>
      <vt:lpstr>Reading Phylogenetic Tree: Key Terms</vt:lpstr>
      <vt:lpstr>Reading Phylogenetic Tree: Key Terms</vt:lpstr>
      <vt:lpstr>Reading Phylogenetic Tree: Key Terms</vt:lpstr>
      <vt:lpstr>Reading Phylogenetic Tree: Key Terms</vt:lpstr>
      <vt:lpstr>Reading Phylogenetic Tree: Key Terms</vt:lpstr>
      <vt:lpstr>Reading Phylogenetic Tree</vt:lpstr>
      <vt:lpstr>Trees are NOT ladders</vt:lpstr>
      <vt:lpstr>Trees are NOT ladders</vt:lpstr>
      <vt:lpstr>Trees are NOT ladders</vt:lpstr>
      <vt:lpstr>Trees are NOT ladders</vt:lpstr>
      <vt:lpstr>Tree Thinking</vt:lpstr>
      <vt:lpstr>Back to Horses and Humans</vt:lpstr>
      <vt:lpstr>Constructing the phylogeny </vt:lpstr>
      <vt:lpstr>Constructing the phylogeny</vt:lpstr>
      <vt:lpstr>Constructing the phylogeny</vt:lpstr>
      <vt:lpstr>Constructing the phylogeny</vt:lpstr>
      <vt:lpstr>Homologous Vs. Analogous characters</vt:lpstr>
      <vt:lpstr>A tree-based classification system</vt:lpstr>
      <vt:lpstr>A tree-based classification system</vt:lpstr>
      <vt:lpstr>A tree-based classification system</vt:lpstr>
      <vt:lpstr>A tree-based classification system</vt:lpstr>
      <vt:lpstr>A tree-based classification system</vt:lpstr>
      <vt:lpstr>A tree-based classification system</vt:lpstr>
      <vt:lpstr>Tree based classification system</vt:lpstr>
      <vt:lpstr>Tree based classification system</vt:lpstr>
      <vt:lpstr>Tree based classification system</vt:lpstr>
      <vt:lpstr>Tree based classification system</vt:lpstr>
      <vt:lpstr>Molecular Phylogenetic</vt:lpstr>
      <vt:lpstr>DNA and the Central Dogma of Biology</vt:lpstr>
      <vt:lpstr>DNA and the central dogma of Biology</vt:lpstr>
      <vt:lpstr>Goals of molecular phylogenetics</vt:lpstr>
      <vt:lpstr>Mutation!</vt:lpstr>
      <vt:lpstr>Mutation: as a heritable trait</vt:lpstr>
      <vt:lpstr>Mutation: as a heritable trait</vt:lpstr>
      <vt:lpstr>Mutation: as a heritable trait</vt:lpstr>
      <vt:lpstr>Identifying mutations</vt:lpstr>
      <vt:lpstr>Identifying mutations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the trees</vt:lpstr>
      <vt:lpstr>PowerPoint Presentation</vt:lpstr>
      <vt:lpstr>PowerPoint Presentation</vt:lpstr>
      <vt:lpstr>Back to the trees</vt:lpstr>
      <vt:lpstr>PowerPoint Presentation</vt:lpstr>
      <vt:lpstr>PowerPoint Presentation</vt:lpstr>
      <vt:lpstr>PowerPoint Presentation</vt:lpstr>
      <vt:lpstr>Data Source</vt:lpstr>
      <vt:lpstr>Today’s Activity </vt:lpstr>
      <vt:lpstr>RATTLESNAKES!!!!!!!!!!!</vt:lpstr>
      <vt:lpstr>RATTLESNAKES!!!!!!!!!!!</vt:lpstr>
      <vt:lpstr>RATTLESNAKES!!!!!!!!!!!</vt:lpstr>
      <vt:lpstr>The Data</vt:lpstr>
      <vt:lpstr>The Data</vt:lpstr>
      <vt:lpstr>The Snakes</vt:lpstr>
    </vt:vector>
  </TitlesOfParts>
  <Company>Miami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Hein, Steven Robert Mr.</dc:creator>
  <cp:lastModifiedBy>heinsr@miamioh.edu</cp:lastModifiedBy>
  <cp:revision>70</cp:revision>
  <dcterms:created xsi:type="dcterms:W3CDTF">2020-08-04T22:13:04Z</dcterms:created>
  <dcterms:modified xsi:type="dcterms:W3CDTF">2020-08-12T01:40:02Z</dcterms:modified>
</cp:coreProperties>
</file>